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9144000"/>
  <p:notesSz cx="6858000" cy="9144000"/>
  <p:embeddedFontLst>
    <p:embeddedFont>
      <p:font typeface="Garamond"/>
      <p:regular r:id="rId51"/>
      <p:bold r:id="rId52"/>
      <p:italic r:id="rId53"/>
      <p:boldItalic r:id="rId54"/>
    </p:embeddedFont>
    <p:embeddedFont>
      <p:font typeface="Arimo"/>
      <p:regular r:id="rId55"/>
      <p:bold r:id="rId56"/>
      <p:italic r:id="rId57"/>
      <p:boldItalic r:id="rId58"/>
    </p:embeddedFont>
    <p:embeddedFont>
      <p:font typeface="Helvetica Neue"/>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aramond-regular.fntdata"/><Relationship Id="rId50" Type="http://schemas.openxmlformats.org/officeDocument/2006/relationships/slide" Target="slides/slide45.xml"/><Relationship Id="rId53" Type="http://schemas.openxmlformats.org/officeDocument/2006/relationships/font" Target="fonts/Garamond-italic.fntdata"/><Relationship Id="rId52" Type="http://schemas.openxmlformats.org/officeDocument/2006/relationships/font" Target="fonts/Garamond-bold.fntdata"/><Relationship Id="rId11" Type="http://schemas.openxmlformats.org/officeDocument/2006/relationships/slide" Target="slides/slide6.xml"/><Relationship Id="rId55" Type="http://schemas.openxmlformats.org/officeDocument/2006/relationships/font" Target="fonts/Arimo-regular.fntdata"/><Relationship Id="rId10" Type="http://schemas.openxmlformats.org/officeDocument/2006/relationships/slide" Target="slides/slide5.xml"/><Relationship Id="rId54" Type="http://schemas.openxmlformats.org/officeDocument/2006/relationships/font" Target="fonts/Garamond-boldItalic.fntdata"/><Relationship Id="rId13" Type="http://schemas.openxmlformats.org/officeDocument/2006/relationships/slide" Target="slides/slide8.xml"/><Relationship Id="rId57" Type="http://schemas.openxmlformats.org/officeDocument/2006/relationships/font" Target="fonts/Arimo-italic.fntdata"/><Relationship Id="rId12" Type="http://schemas.openxmlformats.org/officeDocument/2006/relationships/slide" Target="slides/slide7.xml"/><Relationship Id="rId56" Type="http://schemas.openxmlformats.org/officeDocument/2006/relationships/font" Target="fonts/Arimo-bold.fntdata"/><Relationship Id="rId15" Type="http://schemas.openxmlformats.org/officeDocument/2006/relationships/slide" Target="slides/slide10.xml"/><Relationship Id="rId59" Type="http://schemas.openxmlformats.org/officeDocument/2006/relationships/font" Target="fonts/HelveticaNeue-regular.fntdata"/><Relationship Id="rId14" Type="http://schemas.openxmlformats.org/officeDocument/2006/relationships/slide" Target="slides/slide9.xml"/><Relationship Id="rId58" Type="http://schemas.openxmlformats.org/officeDocument/2006/relationships/font" Target="fonts/Arim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s" sz="1100" u="none" cap="none" strike="noStrike">
                <a:solidFill>
                  <a:schemeClr val="dk1"/>
                </a:solidFill>
                <a:latin typeface="Arial"/>
                <a:ea typeface="Arial"/>
                <a:cs typeface="Arial"/>
                <a:sym typeface="Arial"/>
              </a:rPr>
              <a:t>piramide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5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5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5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6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6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7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7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7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8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8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527175"/>
            <a:ext cx="7772400" cy="14700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7" name="Google Shape;17;p2"/>
          <p:cNvSpPr txBox="1"/>
          <p:nvPr>
            <p:ph idx="1" type="subTitle"/>
          </p:nvPr>
        </p:nvSpPr>
        <p:spPr>
          <a:xfrm>
            <a:off x="1371600" y="3327400"/>
            <a:ext cx="6400799" cy="175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40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32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28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1792288" y="329406"/>
            <a:ext cx="5486399" cy="566698"/>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72" name="Google Shape;72;p11"/>
          <p:cNvSpPr/>
          <p:nvPr>
            <p:ph idx="2" type="pic"/>
          </p:nvPr>
        </p:nvSpPr>
        <p:spPr>
          <a:xfrm>
            <a:off x="1792288" y="1054100"/>
            <a:ext cx="5486399" cy="4114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73" name="Google Shape;73;p11"/>
          <p:cNvSpPr txBox="1"/>
          <p:nvPr>
            <p:ph idx="1" type="body"/>
          </p:nvPr>
        </p:nvSpPr>
        <p:spPr>
          <a:xfrm>
            <a:off x="1792288" y="5367337"/>
            <a:ext cx="5486399" cy="8048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74" name="Google Shape;74;p11"/>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75" name="Google Shape;75;p11"/>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76" name="Google Shape;76;p11"/>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79" name="Google Shape;79;p12"/>
          <p:cNvSpPr txBox="1"/>
          <p:nvPr>
            <p:ph idx="1" type="body"/>
          </p:nvPr>
        </p:nvSpPr>
        <p:spPr>
          <a:xfrm rot="5400000">
            <a:off x="2308949" y="-442050"/>
            <a:ext cx="4526100" cy="8229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80" name="Google Shape;80;p12"/>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1" name="Google Shape;81;p12"/>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2" name="Google Shape;82;p12"/>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4732349" y="2171687"/>
            <a:ext cx="5851500" cy="205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85" name="Google Shape;85;p13"/>
          <p:cNvSpPr txBox="1"/>
          <p:nvPr>
            <p:ph idx="1" type="body"/>
          </p:nvPr>
        </p:nvSpPr>
        <p:spPr>
          <a:xfrm rot="5400000">
            <a:off x="541350" y="190488"/>
            <a:ext cx="5851500" cy="60197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86" name="Google Shape;86;p13"/>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7" name="Google Shape;87;p13"/>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ÁFICO">
  <p:cSld name="GRÁFICO">
    <p:spTree>
      <p:nvGrpSpPr>
        <p:cNvPr id="89" name="Shape 89"/>
        <p:cNvGrpSpPr/>
        <p:nvPr/>
      </p:nvGrpSpPr>
      <p:grpSpPr>
        <a:xfrm>
          <a:off x="0" y="0"/>
          <a:ext cx="0" cy="0"/>
          <a:chOff x="0" y="0"/>
          <a:chExt cx="0" cy="0"/>
        </a:xfrm>
      </p:grpSpPr>
      <p:sp>
        <p:nvSpPr>
          <p:cNvPr id="90" name="Google Shape;90;p14"/>
          <p:cNvSpPr txBox="1"/>
          <p:nvPr>
            <p:ph type="title"/>
          </p:nvPr>
        </p:nvSpPr>
        <p:spPr>
          <a:xfrm>
            <a:off x="420289" y="391162"/>
            <a:ext cx="7358098" cy="506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91" name="Shape 91"/>
        <p:cNvGrpSpPr/>
        <p:nvPr/>
      </p:nvGrpSpPr>
      <p:grpSpPr>
        <a:xfrm>
          <a:off x="0" y="0"/>
          <a:ext cx="0" cy="0"/>
          <a:chOff x="0" y="0"/>
          <a:chExt cx="0" cy="0"/>
        </a:xfrm>
      </p:grpSpPr>
      <p:sp>
        <p:nvSpPr>
          <p:cNvPr id="92" name="Google Shape;92;p15"/>
          <p:cNvSpPr txBox="1"/>
          <p:nvPr>
            <p:ph idx="10" type="dt"/>
          </p:nvPr>
        </p:nvSpPr>
        <p:spPr>
          <a:xfrm>
            <a:off x="457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93" name="Google Shape;93;p15"/>
          <p:cNvSpPr txBox="1"/>
          <p:nvPr>
            <p:ph idx="11" type="ftr"/>
          </p:nvPr>
        </p:nvSpPr>
        <p:spPr>
          <a:xfrm>
            <a:off x="3124200" y="63563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94" name="Google Shape;94;p15"/>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
        <p:nvSpPr>
          <p:cNvPr id="95" name="Google Shape;95;p15"/>
          <p:cNvSpPr/>
          <p:nvPr/>
        </p:nvSpPr>
        <p:spPr>
          <a:xfrm>
            <a:off x="500033" y="884125"/>
            <a:ext cx="8286900" cy="5286298"/>
          </a:xfrm>
          <a:prstGeom prst="rect">
            <a:avLst/>
          </a:prstGeom>
          <a:solidFill>
            <a:srgbClr val="DDDDDD">
              <a:alpha val="4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327089" y="1169878"/>
            <a:ext cx="285899" cy="4714799"/>
          </a:xfrm>
          <a:prstGeom prst="roundRect">
            <a:avLst>
              <a:gd fmla="val 16667" name="adj"/>
            </a:avLst>
          </a:pr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sp>
        <p:nvSpPr>
          <p:cNvPr id="98" name="Google Shape;98;p16"/>
          <p:cNvSpPr/>
          <p:nvPr/>
        </p:nvSpPr>
        <p:spPr>
          <a:xfrm>
            <a:off x="0" y="0"/>
            <a:ext cx="9144000" cy="1532999"/>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99" name="Google Shape;99;p16"/>
          <p:cNvCxnSpPr/>
          <p:nvPr/>
        </p:nvCxnSpPr>
        <p:spPr>
          <a:xfrm>
            <a:off x="0" y="1503833"/>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00" name="Google Shape;100;p1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01" name="Google Shape;101;p1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ÁMINA FINAL">
  <p:cSld name="LÁMINA FINAL">
    <p:bg>
      <p:bgPr>
        <a:solidFill>
          <a:srgbClr val="FFFFFF"/>
        </a:solidFill>
      </p:bgPr>
    </p:bg>
    <p:spTree>
      <p:nvGrpSpPr>
        <p:cNvPr id="112" name="Shape 112"/>
        <p:cNvGrpSpPr/>
        <p:nvPr/>
      </p:nvGrpSpPr>
      <p:grpSpPr>
        <a:xfrm>
          <a:off x="0" y="0"/>
          <a:ext cx="0" cy="0"/>
          <a:chOff x="0" y="0"/>
          <a:chExt cx="0" cy="0"/>
        </a:xfrm>
      </p:grpSpPr>
      <p:sp>
        <p:nvSpPr>
          <p:cNvPr id="113" name="Google Shape;113;p18"/>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14" name="Google Shape;114;p18"/>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15" name="Google Shape;115;p18"/>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
        <p:nvSpPr>
          <p:cNvPr id="116" name="Google Shape;116;p18"/>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8"/>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8"/>
          <p:cNvSpPr/>
          <p:nvPr/>
        </p:nvSpPr>
        <p:spPr>
          <a:xfrm>
            <a:off x="2972633" y="2988266"/>
            <a:ext cx="2865298" cy="95879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 name="Shape 120"/>
        <p:cNvGrpSpPr/>
        <p:nvPr/>
      </p:nvGrpSpPr>
      <p:grpSpPr>
        <a:xfrm>
          <a:off x="0" y="0"/>
          <a:ext cx="0" cy="0"/>
          <a:chOff x="0" y="0"/>
          <a:chExt cx="0" cy="0"/>
        </a:xfrm>
      </p:grpSpPr>
      <p:sp>
        <p:nvSpPr>
          <p:cNvPr id="121" name="Google Shape;121;p19"/>
          <p:cNvSpPr txBox="1"/>
          <p:nvPr>
            <p:ph type="ctrTitle"/>
          </p:nvPr>
        </p:nvSpPr>
        <p:spPr>
          <a:xfrm>
            <a:off x="685800" y="1527175"/>
            <a:ext cx="7772400" cy="14700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22" name="Google Shape;122;p19"/>
          <p:cNvSpPr txBox="1"/>
          <p:nvPr>
            <p:ph idx="1" type="subTitle"/>
          </p:nvPr>
        </p:nvSpPr>
        <p:spPr>
          <a:xfrm>
            <a:off x="1371600" y="3327400"/>
            <a:ext cx="6400799" cy="175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40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32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28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24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3" name="Shape 123"/>
        <p:cNvGrpSpPr/>
        <p:nvPr/>
      </p:nvGrpSpPr>
      <p:grpSpPr>
        <a:xfrm>
          <a:off x="0" y="0"/>
          <a:ext cx="0" cy="0"/>
          <a:chOff x="0" y="0"/>
          <a:chExt cx="0" cy="0"/>
        </a:xfrm>
      </p:grpSpPr>
      <p:sp>
        <p:nvSpPr>
          <p:cNvPr id="124" name="Google Shape;124;p20"/>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25" name="Google Shape;125;p20"/>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26" name="Google Shape;126;p20"/>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27" name="Google Shape;127;p20"/>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28" name="Google Shape;128;p20"/>
          <p:cNvSpPr txBox="1"/>
          <p:nvPr>
            <p:ph idx="12" type="sldNum"/>
          </p:nvPr>
        </p:nvSpPr>
        <p:spPr>
          <a:xfrm>
            <a:off x="8467156" y="6369998"/>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9" name="Shape 129"/>
        <p:cNvGrpSpPr/>
        <p:nvPr/>
      </p:nvGrpSpPr>
      <p:grpSpPr>
        <a:xfrm>
          <a:off x="0" y="0"/>
          <a:ext cx="0" cy="0"/>
          <a:chOff x="0" y="0"/>
          <a:chExt cx="0" cy="0"/>
        </a:xfrm>
      </p:grpSpPr>
      <p:sp>
        <p:nvSpPr>
          <p:cNvPr id="130" name="Google Shape;130;p21"/>
          <p:cNvSpPr txBox="1"/>
          <p:nvPr>
            <p:ph type="title"/>
          </p:nvPr>
        </p:nvSpPr>
        <p:spPr>
          <a:xfrm>
            <a:off x="722312" y="1749425"/>
            <a:ext cx="7772400" cy="1361999"/>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31" name="Google Shape;131;p21"/>
          <p:cNvSpPr txBox="1"/>
          <p:nvPr>
            <p:ph idx="1" type="body"/>
          </p:nvPr>
        </p:nvSpPr>
        <p:spPr>
          <a:xfrm>
            <a:off x="722312" y="3325812"/>
            <a:ext cx="7772400" cy="15003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32" name="Google Shape;132;p21"/>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33" name="Google Shape;133;p21"/>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34" name="Google Shape;134;p21"/>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ÁMINA FINAL">
  <p:cSld name="LÁMINA FINAL">
    <p:bg>
      <p:bgPr>
        <a:solidFill>
          <a:srgbClr val="FFFFFF"/>
        </a:solidFill>
      </p:bgPr>
    </p:bg>
    <p:spTree>
      <p:nvGrpSpPr>
        <p:cNvPr id="18" name="Shape 18"/>
        <p:cNvGrpSpPr/>
        <p:nvPr/>
      </p:nvGrpSpPr>
      <p:grpSpPr>
        <a:xfrm>
          <a:off x="0" y="0"/>
          <a:ext cx="0" cy="0"/>
          <a:chOff x="0" y="0"/>
          <a:chExt cx="0" cy="0"/>
        </a:xfrm>
      </p:grpSpPr>
      <p:sp>
        <p:nvSpPr>
          <p:cNvPr id="19" name="Google Shape;19;p3"/>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20" name="Google Shape;20;p3"/>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21" name="Google Shape;21;p3"/>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
        <p:nvSpPr>
          <p:cNvPr id="22" name="Google Shape;22;p3"/>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2972634" y="2988267"/>
            <a:ext cx="2865298" cy="95879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5" name="Shape 135"/>
        <p:cNvGrpSpPr/>
        <p:nvPr/>
      </p:nvGrpSpPr>
      <p:grpSpPr>
        <a:xfrm>
          <a:off x="0" y="0"/>
          <a:ext cx="0" cy="0"/>
          <a:chOff x="0" y="0"/>
          <a:chExt cx="0" cy="0"/>
        </a:xfrm>
      </p:grpSpPr>
      <p:sp>
        <p:nvSpPr>
          <p:cNvPr id="136" name="Google Shape;136;p22"/>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37" name="Google Shape;137;p22"/>
          <p:cNvSpPr txBox="1"/>
          <p:nvPr>
            <p:ph idx="1" type="body"/>
          </p:nvPr>
        </p:nvSpPr>
        <p:spPr>
          <a:xfrm>
            <a:off x="457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38" name="Google Shape;138;p22"/>
          <p:cNvSpPr txBox="1"/>
          <p:nvPr>
            <p:ph idx="2" type="body"/>
          </p:nvPr>
        </p:nvSpPr>
        <p:spPr>
          <a:xfrm>
            <a:off x="4648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39" name="Google Shape;139;p22"/>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0" name="Google Shape;140;p22"/>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1" name="Google Shape;141;p22"/>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2" name="Shape 142"/>
        <p:cNvGrpSpPr/>
        <p:nvPr/>
      </p:nvGrpSpPr>
      <p:grpSpPr>
        <a:xfrm>
          <a:off x="0" y="0"/>
          <a:ext cx="0" cy="0"/>
          <a:chOff x="0" y="0"/>
          <a:chExt cx="0" cy="0"/>
        </a:xfrm>
      </p:grpSpPr>
      <p:sp>
        <p:nvSpPr>
          <p:cNvPr id="143" name="Google Shape;143;p23"/>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44" name="Google Shape;144;p23"/>
          <p:cNvSpPr txBox="1"/>
          <p:nvPr>
            <p:ph idx="1" type="body"/>
          </p:nvPr>
        </p:nvSpPr>
        <p:spPr>
          <a:xfrm>
            <a:off x="457200" y="1535112"/>
            <a:ext cx="4040099"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5" name="Google Shape;145;p23"/>
          <p:cNvSpPr txBox="1"/>
          <p:nvPr>
            <p:ph idx="2" type="body"/>
          </p:nvPr>
        </p:nvSpPr>
        <p:spPr>
          <a:xfrm>
            <a:off x="457200" y="2174875"/>
            <a:ext cx="4040099"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46" name="Google Shape;146;p23"/>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7" name="Google Shape;147;p23"/>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48" name="Google Shape;148;p23"/>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49" name="Google Shape;149;p23"/>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0" name="Google Shape;150;p23"/>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24"/>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53" name="Google Shape;153;p24"/>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4" name="Google Shape;154;p24"/>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5" name="Google Shape;155;p24"/>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6" name="Shape 156"/>
        <p:cNvGrpSpPr/>
        <p:nvPr/>
      </p:nvGrpSpPr>
      <p:grpSpPr>
        <a:xfrm>
          <a:off x="0" y="0"/>
          <a:ext cx="0" cy="0"/>
          <a:chOff x="0" y="0"/>
          <a:chExt cx="0" cy="0"/>
        </a:xfrm>
      </p:grpSpPr>
      <p:sp>
        <p:nvSpPr>
          <p:cNvPr id="157" name="Google Shape;157;p25"/>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8" name="Google Shape;158;p25"/>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59" name="Google Shape;159;p25"/>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0" name="Shape 160"/>
        <p:cNvGrpSpPr/>
        <p:nvPr/>
      </p:nvGrpSpPr>
      <p:grpSpPr>
        <a:xfrm>
          <a:off x="0" y="0"/>
          <a:ext cx="0" cy="0"/>
          <a:chOff x="0" y="0"/>
          <a:chExt cx="0" cy="0"/>
        </a:xfrm>
      </p:grpSpPr>
      <p:sp>
        <p:nvSpPr>
          <p:cNvPr id="161" name="Google Shape;161;p26"/>
          <p:cNvSpPr txBox="1"/>
          <p:nvPr>
            <p:ph type="title"/>
          </p:nvPr>
        </p:nvSpPr>
        <p:spPr>
          <a:xfrm>
            <a:off x="457200" y="234950"/>
            <a:ext cx="3008398" cy="1161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62" name="Google Shape;162;p26"/>
          <p:cNvSpPr txBox="1"/>
          <p:nvPr>
            <p:ph idx="1" type="body"/>
          </p:nvPr>
        </p:nvSpPr>
        <p:spPr>
          <a:xfrm>
            <a:off x="3575050" y="749300"/>
            <a:ext cx="5111698" cy="53768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63" name="Google Shape;163;p26"/>
          <p:cNvSpPr txBox="1"/>
          <p:nvPr>
            <p:ph idx="2" type="body"/>
          </p:nvPr>
        </p:nvSpPr>
        <p:spPr>
          <a:xfrm>
            <a:off x="457200" y="1435100"/>
            <a:ext cx="3008398" cy="46910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64" name="Google Shape;164;p26"/>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65" name="Google Shape;165;p26"/>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66" name="Google Shape;166;p26"/>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Font typeface="Arial"/>
              <a:buNone/>
              <a:defRPr b="0" i="0" sz="12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7" name="Shape 167"/>
        <p:cNvGrpSpPr/>
        <p:nvPr/>
      </p:nvGrpSpPr>
      <p:grpSpPr>
        <a:xfrm>
          <a:off x="0" y="0"/>
          <a:ext cx="0" cy="0"/>
          <a:chOff x="0" y="0"/>
          <a:chExt cx="0" cy="0"/>
        </a:xfrm>
      </p:grpSpPr>
      <p:sp>
        <p:nvSpPr>
          <p:cNvPr id="168" name="Google Shape;168;p27"/>
          <p:cNvSpPr txBox="1"/>
          <p:nvPr>
            <p:ph type="title"/>
          </p:nvPr>
        </p:nvSpPr>
        <p:spPr>
          <a:xfrm>
            <a:off x="1792288" y="329406"/>
            <a:ext cx="5486399" cy="566698"/>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69" name="Google Shape;169;p27"/>
          <p:cNvSpPr/>
          <p:nvPr>
            <p:ph idx="2" type="pic"/>
          </p:nvPr>
        </p:nvSpPr>
        <p:spPr>
          <a:xfrm>
            <a:off x="1792288" y="1054100"/>
            <a:ext cx="5486399" cy="4114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70" name="Google Shape;170;p27"/>
          <p:cNvSpPr txBox="1"/>
          <p:nvPr>
            <p:ph idx="1" type="body"/>
          </p:nvPr>
        </p:nvSpPr>
        <p:spPr>
          <a:xfrm>
            <a:off x="1792288" y="5367337"/>
            <a:ext cx="5486399" cy="8048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1" name="Google Shape;171;p27"/>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2" name="Google Shape;172;p27"/>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3" name="Google Shape;173;p27"/>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4" name="Shape 174"/>
        <p:cNvGrpSpPr/>
        <p:nvPr/>
      </p:nvGrpSpPr>
      <p:grpSpPr>
        <a:xfrm>
          <a:off x="0" y="0"/>
          <a:ext cx="0" cy="0"/>
          <a:chOff x="0" y="0"/>
          <a:chExt cx="0" cy="0"/>
        </a:xfrm>
      </p:grpSpPr>
      <p:sp>
        <p:nvSpPr>
          <p:cNvPr id="175" name="Google Shape;175;p28"/>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76" name="Google Shape;176;p28"/>
          <p:cNvSpPr txBox="1"/>
          <p:nvPr>
            <p:ph idx="1" type="body"/>
          </p:nvPr>
        </p:nvSpPr>
        <p:spPr>
          <a:xfrm rot="5400000">
            <a:off x="2308949" y="-442050"/>
            <a:ext cx="4526100" cy="8229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77" name="Google Shape;177;p28"/>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8" name="Google Shape;178;p28"/>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79" name="Google Shape;179;p28"/>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0" name="Shape 180"/>
        <p:cNvGrpSpPr/>
        <p:nvPr/>
      </p:nvGrpSpPr>
      <p:grpSpPr>
        <a:xfrm>
          <a:off x="0" y="0"/>
          <a:ext cx="0" cy="0"/>
          <a:chOff x="0" y="0"/>
          <a:chExt cx="0" cy="0"/>
        </a:xfrm>
      </p:grpSpPr>
      <p:sp>
        <p:nvSpPr>
          <p:cNvPr id="181" name="Google Shape;181;p29"/>
          <p:cNvSpPr txBox="1"/>
          <p:nvPr>
            <p:ph type="title"/>
          </p:nvPr>
        </p:nvSpPr>
        <p:spPr>
          <a:xfrm rot="5400000">
            <a:off x="4732349" y="2171687"/>
            <a:ext cx="5851500" cy="205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82" name="Google Shape;182;p29"/>
          <p:cNvSpPr txBox="1"/>
          <p:nvPr>
            <p:ph idx="1" type="body"/>
          </p:nvPr>
        </p:nvSpPr>
        <p:spPr>
          <a:xfrm rot="5400000">
            <a:off x="541348" y="190487"/>
            <a:ext cx="5851500" cy="60197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83" name="Google Shape;183;p29"/>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84" name="Google Shape;184;p29"/>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85" name="Google Shape;185;p29"/>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ÁFICO">
  <p:cSld name="GRÁFICO">
    <p:spTree>
      <p:nvGrpSpPr>
        <p:cNvPr id="186" name="Shape 186"/>
        <p:cNvGrpSpPr/>
        <p:nvPr/>
      </p:nvGrpSpPr>
      <p:grpSpPr>
        <a:xfrm>
          <a:off x="0" y="0"/>
          <a:ext cx="0" cy="0"/>
          <a:chOff x="0" y="0"/>
          <a:chExt cx="0" cy="0"/>
        </a:xfrm>
      </p:grpSpPr>
      <p:sp>
        <p:nvSpPr>
          <p:cNvPr id="187" name="Google Shape;187;p30"/>
          <p:cNvSpPr txBox="1"/>
          <p:nvPr>
            <p:ph type="title"/>
          </p:nvPr>
        </p:nvSpPr>
        <p:spPr>
          <a:xfrm>
            <a:off x="420289" y="391162"/>
            <a:ext cx="7358098" cy="506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188" name="Shape 188"/>
        <p:cNvGrpSpPr/>
        <p:nvPr/>
      </p:nvGrpSpPr>
      <p:grpSpPr>
        <a:xfrm>
          <a:off x="0" y="0"/>
          <a:ext cx="0" cy="0"/>
          <a:chOff x="0" y="0"/>
          <a:chExt cx="0" cy="0"/>
        </a:xfrm>
      </p:grpSpPr>
      <p:sp>
        <p:nvSpPr>
          <p:cNvPr id="189" name="Google Shape;189;p31"/>
          <p:cNvSpPr txBox="1"/>
          <p:nvPr>
            <p:ph idx="10" type="dt"/>
          </p:nvPr>
        </p:nvSpPr>
        <p:spPr>
          <a:xfrm>
            <a:off x="457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90" name="Google Shape;190;p31"/>
          <p:cNvSpPr txBox="1"/>
          <p:nvPr>
            <p:ph idx="11" type="ftr"/>
          </p:nvPr>
        </p:nvSpPr>
        <p:spPr>
          <a:xfrm>
            <a:off x="3124200" y="63563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91" name="Google Shape;191;p31"/>
          <p:cNvSpPr txBox="1"/>
          <p:nvPr>
            <p:ph idx="12" type="sldNum"/>
          </p:nvPr>
        </p:nvSpPr>
        <p:spPr>
          <a:xfrm>
            <a:off x="6553200" y="6356350"/>
            <a:ext cx="2133598"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
        <p:nvSpPr>
          <p:cNvPr id="192" name="Google Shape;192;p31"/>
          <p:cNvSpPr/>
          <p:nvPr/>
        </p:nvSpPr>
        <p:spPr>
          <a:xfrm>
            <a:off x="500033" y="884125"/>
            <a:ext cx="8286900" cy="5286298"/>
          </a:xfrm>
          <a:prstGeom prst="rect">
            <a:avLst/>
          </a:prstGeom>
          <a:solidFill>
            <a:srgbClr val="DDDDDD">
              <a:alpha val="4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1"/>
          <p:cNvSpPr/>
          <p:nvPr/>
        </p:nvSpPr>
        <p:spPr>
          <a:xfrm>
            <a:off x="8327089" y="1169878"/>
            <a:ext cx="285899" cy="4714799"/>
          </a:xfrm>
          <a:prstGeom prst="roundRect">
            <a:avLst>
              <a:gd fmla="val 16667" name="adj"/>
            </a:avLst>
          </a:pr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4"/>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28" name="Google Shape;28;p4"/>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29" name="Google Shape;29;p4"/>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0" name="Google Shape;30;p4"/>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1" name="Google Shape;31;p4"/>
          <p:cNvSpPr txBox="1"/>
          <p:nvPr>
            <p:ph idx="12" type="sldNum"/>
          </p:nvPr>
        </p:nvSpPr>
        <p:spPr>
          <a:xfrm>
            <a:off x="8467156" y="6369998"/>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 name="Shape 194"/>
        <p:cNvGrpSpPr/>
        <p:nvPr/>
      </p:nvGrpSpPr>
      <p:grpSpPr>
        <a:xfrm>
          <a:off x="0" y="0"/>
          <a:ext cx="0" cy="0"/>
          <a:chOff x="0" y="0"/>
          <a:chExt cx="0" cy="0"/>
        </a:xfrm>
      </p:grpSpPr>
      <p:sp>
        <p:nvSpPr>
          <p:cNvPr id="195" name="Google Shape;195;p32"/>
          <p:cNvSpPr/>
          <p:nvPr/>
        </p:nvSpPr>
        <p:spPr>
          <a:xfrm>
            <a:off x="0" y="0"/>
            <a:ext cx="9144000" cy="1532999"/>
          </a:xfrm>
          <a:prstGeom prst="rect">
            <a:avLst/>
          </a:prstGeom>
          <a:solidFill>
            <a:srgbClr val="2388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96" name="Google Shape;196;p32"/>
          <p:cNvCxnSpPr/>
          <p:nvPr/>
        </p:nvCxnSpPr>
        <p:spPr>
          <a:xfrm>
            <a:off x="0" y="1503833"/>
            <a:ext cx="9144000" cy="0"/>
          </a:xfrm>
          <a:prstGeom prst="straightConnector1">
            <a:avLst/>
          </a:prstGeom>
          <a:noFill/>
          <a:ln cap="flat" cmpd="sng" w="57150">
            <a:solidFill>
              <a:srgbClr val="000000">
                <a:alpha val="14117"/>
              </a:srgbClr>
            </a:solidFill>
            <a:prstDash val="solid"/>
            <a:round/>
            <a:headEnd len="sm" w="sm" type="none"/>
            <a:tailEnd len="sm" w="sm" type="none"/>
          </a:ln>
        </p:spPr>
      </p:cxnSp>
      <p:sp>
        <p:nvSpPr>
          <p:cNvPr id="197" name="Google Shape;197;p3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98" name="Google Shape;198;p32"/>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722312" y="1749425"/>
            <a:ext cx="7772400" cy="1361999"/>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34" name="Google Shape;34;p5"/>
          <p:cNvSpPr txBox="1"/>
          <p:nvPr>
            <p:ph idx="1" type="body"/>
          </p:nvPr>
        </p:nvSpPr>
        <p:spPr>
          <a:xfrm>
            <a:off x="722312" y="3325812"/>
            <a:ext cx="7772400" cy="15003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888888"/>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888888"/>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5" name="Google Shape;35;p5"/>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6" name="Google Shape;36;p5"/>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37" name="Google Shape;37;p5"/>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40" name="Google Shape;40;p6"/>
          <p:cNvSpPr txBox="1"/>
          <p:nvPr>
            <p:ph idx="1" type="body"/>
          </p:nvPr>
        </p:nvSpPr>
        <p:spPr>
          <a:xfrm>
            <a:off x="457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41" name="Google Shape;41;p6"/>
          <p:cNvSpPr txBox="1"/>
          <p:nvPr>
            <p:ph idx="2" type="body"/>
          </p:nvPr>
        </p:nvSpPr>
        <p:spPr>
          <a:xfrm>
            <a:off x="4648200" y="1600200"/>
            <a:ext cx="4038598"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42" name="Google Shape;42;p6"/>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43" name="Google Shape;43;p6"/>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44" name="Google Shape;44;p6"/>
          <p:cNvSpPr txBox="1"/>
          <p:nvPr>
            <p:ph idx="12" type="sldNum"/>
          </p:nvPr>
        </p:nvSpPr>
        <p:spPr>
          <a:xfrm>
            <a:off x="8426210"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47" name="Google Shape;47;p7"/>
          <p:cNvSpPr txBox="1"/>
          <p:nvPr>
            <p:ph idx="1" type="body"/>
          </p:nvPr>
        </p:nvSpPr>
        <p:spPr>
          <a:xfrm>
            <a:off x="457200" y="1535112"/>
            <a:ext cx="4040099"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48" name="Google Shape;48;p7"/>
          <p:cNvSpPr txBox="1"/>
          <p:nvPr>
            <p:ph idx="2" type="body"/>
          </p:nvPr>
        </p:nvSpPr>
        <p:spPr>
          <a:xfrm>
            <a:off x="457200" y="2174875"/>
            <a:ext cx="4040099"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49" name="Google Shape;49;p7"/>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0" name="Google Shape;50;p7"/>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51" name="Google Shape;51;p7"/>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2" name="Google Shape;52;p7"/>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3" name="Google Shape;53;p7"/>
          <p:cNvSpPr txBox="1"/>
          <p:nvPr>
            <p:ph idx="12" type="sldNum"/>
          </p:nvPr>
        </p:nvSpPr>
        <p:spPr>
          <a:xfrm>
            <a:off x="8453507"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56" name="Google Shape;56;p8"/>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7" name="Google Shape;57;p8"/>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58" name="Google Shape;58;p8"/>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2" marL="9144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3" marL="13716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4" marL="18288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5" marL="22860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6" marL="27432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7" marL="32004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8" marL="36576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9"/>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1" name="Google Shape;61;p9"/>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2" name="Google Shape;62;p9"/>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2" marL="9144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3" marL="13716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4" marL="18288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5" marL="22860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6" marL="27432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7" marL="32004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8" marL="36576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457200" y="234950"/>
            <a:ext cx="3008398" cy="1161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65" name="Google Shape;65;p10"/>
          <p:cNvSpPr txBox="1"/>
          <p:nvPr>
            <p:ph idx="1" type="body"/>
          </p:nvPr>
        </p:nvSpPr>
        <p:spPr>
          <a:xfrm>
            <a:off x="3575050" y="749300"/>
            <a:ext cx="5111698" cy="537689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66" name="Google Shape;66;p10"/>
          <p:cNvSpPr txBox="1"/>
          <p:nvPr>
            <p:ph idx="2" type="body"/>
          </p:nvPr>
        </p:nvSpPr>
        <p:spPr>
          <a:xfrm>
            <a:off x="457200" y="1435100"/>
            <a:ext cx="3008398" cy="46910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143053"/>
              </a:buClr>
              <a:buSzPts val="1400"/>
              <a:buFont typeface="Helvetica Neue"/>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7" name="Google Shape;67;p10"/>
          <p:cNvSpPr txBox="1"/>
          <p:nvPr>
            <p:ph idx="10" type="dt"/>
          </p:nvPr>
        </p:nvSpPr>
        <p:spPr>
          <a:xfrm>
            <a:off x="3124200" y="5648325"/>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8" name="Google Shape;68;p10"/>
          <p:cNvSpPr txBox="1"/>
          <p:nvPr>
            <p:ph idx="11" type="ftr"/>
          </p:nvPr>
        </p:nvSpPr>
        <p:spPr>
          <a:xfrm>
            <a:off x="3124200" y="6013450"/>
            <a:ext cx="28956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69" name="Google Shape;69;p10"/>
          <p:cNvSpPr txBox="1"/>
          <p:nvPr>
            <p:ph idx="12" type="sldNum"/>
          </p:nvPr>
        </p:nvSpPr>
        <p:spPr>
          <a:xfrm>
            <a:off x="3124200" y="6378575"/>
            <a:ext cx="2895600" cy="290700"/>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2" marL="9144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3" marL="13716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4" marL="18288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5" marL="22860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a:p>
            <a:pPr indent="25400" lvl="6" marL="2743200" rtl="0" algn="l">
              <a:spcBef>
                <a:spcPts val="0"/>
              </a:spcBef>
              <a:spcAft>
                <a:spcPts val="0"/>
              </a:spcAft>
              <a:buSzPts val="1800"/>
              <a:buNone/>
            </a:pPr>
            <a:r>
              <a:t/>
            </a:r>
            <a:endParaRPr sz="1800">
              <a:solidFill>
                <a:schemeClr val="dk1"/>
              </a:solidFill>
              <a:latin typeface="Garamond"/>
              <a:ea typeface="Garamond"/>
              <a:cs typeface="Garamond"/>
              <a:sym typeface="Garamond"/>
            </a:endParaRPr>
          </a:p>
          <a:p>
            <a:pPr indent="25400" lvl="7" marL="3200400" rtl="0" algn="l">
              <a:spcBef>
                <a:spcPts val="0"/>
              </a:spcBef>
              <a:spcAft>
                <a:spcPts val="0"/>
              </a:spcAft>
              <a:buSzPts val="1800"/>
              <a:buFont typeface="Courier New"/>
              <a:buNone/>
            </a:pPr>
            <a:r>
              <a:t/>
            </a:r>
            <a:endParaRPr sz="1800">
              <a:solidFill>
                <a:schemeClr val="dk1"/>
              </a:solidFill>
              <a:latin typeface="Garamond"/>
              <a:ea typeface="Garamond"/>
              <a:cs typeface="Garamond"/>
              <a:sym typeface="Garamond"/>
            </a:endParaRPr>
          </a:p>
          <a:p>
            <a:pPr indent="25400" lvl="8" marL="3657600" rtl="0" algn="l">
              <a:spcBef>
                <a:spcPts val="0"/>
              </a:spcBef>
              <a:spcAft>
                <a:spcPts val="0"/>
              </a:spcAft>
              <a:buSzPts val="1800"/>
              <a:buFont typeface="Noto Sans Symbols"/>
              <a:buNone/>
            </a:pPr>
            <a:r>
              <a:t/>
            </a:r>
            <a:endParaRPr sz="1800">
              <a:solidFill>
                <a:schemeClr val="dk1"/>
              </a:solidFill>
              <a:latin typeface="Garamond"/>
              <a:ea typeface="Garamond"/>
              <a:cs typeface="Garamond"/>
              <a:sym typeface="Garamon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7" name="Google Shape;7;p1"/>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8" name="Google Shape;8;p1"/>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5778500" y="6356350"/>
            <a:ext cx="647700" cy="365099"/>
          </a:xfrm>
          <a:prstGeom prst="rect">
            <a:avLst/>
          </a:prstGeom>
          <a:noFill/>
          <a:ln>
            <a:noFill/>
          </a:ln>
        </p:spPr>
        <p:txBody>
          <a:bodyPr anchorCtr="0" anchor="ctr" bIns="91425" lIns="91425" spcFirstLastPara="1" rIns="91425" wrap="square" tIns="91425">
            <a:noAutofit/>
          </a:bodyPr>
          <a:lstStyle>
            <a:lvl1pPr indent="7620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1pPr>
            <a:lvl2pPr indent="7620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2pPr>
            <a:lvl3pPr indent="7620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3pPr>
            <a:lvl4pPr indent="7620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4pPr>
            <a:lvl5pPr indent="7620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5pPr>
            <a:lvl6pPr indent="7620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6pPr>
            <a:lvl7pPr indent="7620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7pPr>
            <a:lvl8pPr indent="7620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8pPr>
            <a:lvl9pPr indent="7620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Garamond"/>
                <a:ea typeface="Garamond"/>
                <a:cs typeface="Garamond"/>
                <a:sym typeface="Garamond"/>
              </a:defRPr>
            </a:lvl9pPr>
          </a:lstStyle>
          <a:p>
            <a:pPr indent="76200" lvl="0" marL="0" rtl="0" algn="l">
              <a:spcBef>
                <a:spcPts val="0"/>
              </a:spcBef>
              <a:spcAft>
                <a:spcPts val="0"/>
              </a:spcAft>
              <a:buNone/>
            </a:pPr>
            <a:r>
              <a:t/>
            </a:r>
            <a:endParaRPr/>
          </a:p>
          <a:p>
            <a:pPr indent="25400" lvl="1" marL="457200" rtl="0" algn="l">
              <a:spcBef>
                <a:spcPts val="0"/>
              </a:spcBef>
              <a:spcAft>
                <a:spcPts val="0"/>
              </a:spcAft>
              <a:buSzPts val="1800"/>
              <a:buFont typeface="Courier New"/>
              <a:buNone/>
            </a:pPr>
            <a:r>
              <a:t/>
            </a:r>
            <a:endParaRPr sz="1800">
              <a:solidFill>
                <a:schemeClr val="dk1"/>
              </a:solidFill>
            </a:endParaRPr>
          </a:p>
          <a:p>
            <a:pPr indent="25400" lvl="2" marL="914400" rtl="0" algn="l">
              <a:spcBef>
                <a:spcPts val="0"/>
              </a:spcBef>
              <a:spcAft>
                <a:spcPts val="0"/>
              </a:spcAft>
              <a:buSzPts val="1800"/>
              <a:buFont typeface="Noto Sans Symbols"/>
              <a:buNone/>
            </a:pPr>
            <a:r>
              <a:t/>
            </a:r>
            <a:endParaRPr sz="1800">
              <a:solidFill>
                <a:schemeClr val="dk1"/>
              </a:solidFill>
            </a:endParaRPr>
          </a:p>
          <a:p>
            <a:pPr indent="25400" lvl="3" marL="1371600" rtl="0" algn="l">
              <a:spcBef>
                <a:spcPts val="0"/>
              </a:spcBef>
              <a:spcAft>
                <a:spcPts val="0"/>
              </a:spcAft>
              <a:buSzPts val="1800"/>
              <a:buNone/>
            </a:pPr>
            <a:r>
              <a:t/>
            </a:r>
            <a:endParaRPr sz="1800">
              <a:solidFill>
                <a:schemeClr val="dk1"/>
              </a:solidFill>
            </a:endParaRPr>
          </a:p>
          <a:p>
            <a:pPr indent="25400" lvl="4" marL="1828800" rtl="0" algn="l">
              <a:spcBef>
                <a:spcPts val="0"/>
              </a:spcBef>
              <a:spcAft>
                <a:spcPts val="0"/>
              </a:spcAft>
              <a:buSzPts val="1800"/>
              <a:buFont typeface="Courier New"/>
              <a:buNone/>
            </a:pPr>
            <a:r>
              <a:t/>
            </a:r>
            <a:endParaRPr sz="1800">
              <a:solidFill>
                <a:schemeClr val="dk1"/>
              </a:solidFill>
            </a:endParaRPr>
          </a:p>
          <a:p>
            <a:pPr indent="25400" lvl="5" marL="2286000" rtl="0" algn="l">
              <a:spcBef>
                <a:spcPts val="0"/>
              </a:spcBef>
              <a:spcAft>
                <a:spcPts val="0"/>
              </a:spcAft>
              <a:buSzPts val="1800"/>
              <a:buFont typeface="Noto Sans Symbols"/>
              <a:buNone/>
            </a:pPr>
            <a:r>
              <a:t/>
            </a:r>
            <a:endParaRPr sz="1800">
              <a:solidFill>
                <a:schemeClr val="dk1"/>
              </a:solidFill>
            </a:endParaRPr>
          </a:p>
          <a:p>
            <a:pPr indent="25400" lvl="6" marL="2743200" rtl="0" algn="l">
              <a:spcBef>
                <a:spcPts val="0"/>
              </a:spcBef>
              <a:spcAft>
                <a:spcPts val="0"/>
              </a:spcAft>
              <a:buSzPts val="1800"/>
              <a:buNone/>
            </a:pPr>
            <a:r>
              <a:t/>
            </a:r>
            <a:endParaRPr sz="1800">
              <a:solidFill>
                <a:schemeClr val="dk1"/>
              </a:solidFill>
            </a:endParaRPr>
          </a:p>
          <a:p>
            <a:pPr indent="25400" lvl="7" marL="3200400" rtl="0" algn="l">
              <a:spcBef>
                <a:spcPts val="0"/>
              </a:spcBef>
              <a:spcAft>
                <a:spcPts val="0"/>
              </a:spcAft>
              <a:buSzPts val="1800"/>
              <a:buFont typeface="Courier New"/>
              <a:buNone/>
            </a:pPr>
            <a:r>
              <a:t/>
            </a:r>
            <a:endParaRPr sz="1800">
              <a:solidFill>
                <a:schemeClr val="dk1"/>
              </a:solidFill>
            </a:endParaRPr>
          </a:p>
          <a:p>
            <a:pPr indent="25400" lvl="8" marL="3657600" rtl="0" algn="l">
              <a:spcBef>
                <a:spcPts val="0"/>
              </a:spcBef>
              <a:spcAft>
                <a:spcPts val="0"/>
              </a:spcAft>
              <a:buSzPts val="1800"/>
              <a:buFont typeface="Noto Sans Symbols"/>
              <a:buNone/>
            </a:pPr>
            <a:r>
              <a:t/>
            </a:r>
            <a:endParaRPr sz="1800">
              <a:solidFill>
                <a:schemeClr val="dk1"/>
              </a:solidFill>
            </a:endParaRPr>
          </a:p>
        </p:txBody>
      </p:sp>
      <p:sp>
        <p:nvSpPr>
          <p:cNvPr id="11" name="Google Shape;11;p1"/>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
          <p:cNvSpPr/>
          <p:nvPr/>
        </p:nvSpPr>
        <p:spPr>
          <a:xfrm>
            <a:off x="132459" y="6263375"/>
            <a:ext cx="1368898" cy="45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 name="Shape 102"/>
        <p:cNvGrpSpPr/>
        <p:nvPr/>
      </p:nvGrpSpPr>
      <p:grpSpPr>
        <a:xfrm>
          <a:off x="0" y="0"/>
          <a:ext cx="0" cy="0"/>
          <a:chOff x="0" y="0"/>
          <a:chExt cx="0" cy="0"/>
        </a:xfrm>
      </p:grpSpPr>
      <p:sp>
        <p:nvSpPr>
          <p:cNvPr id="103" name="Google Shape;103;p17"/>
          <p:cNvSpPr txBox="1"/>
          <p:nvPr>
            <p:ph type="title"/>
          </p:nvPr>
        </p:nvSpPr>
        <p:spPr>
          <a:xfrm>
            <a:off x="457200" y="274637"/>
            <a:ext cx="8229600" cy="8501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5900"/>
              </a:buClr>
              <a:buSzPts val="1400"/>
              <a:buFont typeface="Garamond"/>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04" name="Google Shape;104;p17"/>
          <p:cNvSpPr txBox="1"/>
          <p:nvPr>
            <p:ph idx="1" type="body"/>
          </p:nvPr>
        </p:nvSpPr>
        <p:spPr>
          <a:xfrm>
            <a:off x="457200" y="1409700"/>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32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28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40"/>
              </a:spcBef>
              <a:spcAft>
                <a:spcPts val="0"/>
              </a:spcAft>
              <a:buClr>
                <a:srgbClr val="143053"/>
              </a:buClr>
              <a:buSzPts val="1400"/>
              <a:buFont typeface="Helvetica Neue"/>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Garamond"/>
              <a:buChar char="•"/>
              <a:defRPr b="0" i="0" sz="1400" u="none" cap="none" strike="noStrike">
                <a:solidFill>
                  <a:srgbClr val="000000"/>
                </a:solidFill>
                <a:latin typeface="Arial"/>
                <a:ea typeface="Arial"/>
                <a:cs typeface="Arial"/>
                <a:sym typeface="Arial"/>
              </a:defRPr>
            </a:lvl9pPr>
          </a:lstStyle>
          <a:p/>
        </p:txBody>
      </p:sp>
      <p:sp>
        <p:nvSpPr>
          <p:cNvPr id="105" name="Google Shape;105;p17"/>
          <p:cNvSpPr txBox="1"/>
          <p:nvPr>
            <p:ph idx="10" type="dt"/>
          </p:nvPr>
        </p:nvSpPr>
        <p:spPr>
          <a:xfrm>
            <a:off x="2882900" y="6356350"/>
            <a:ext cx="978000"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06" name="Google Shape;106;p17"/>
          <p:cNvSpPr txBox="1"/>
          <p:nvPr>
            <p:ph idx="11" type="ftr"/>
          </p:nvPr>
        </p:nvSpPr>
        <p:spPr>
          <a:xfrm>
            <a:off x="3860800" y="6356350"/>
            <a:ext cx="1917599" cy="3650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Garamond"/>
              <a:buNone/>
              <a:defRPr b="0" i="0" sz="1400" u="none" cap="none" strike="noStrike">
                <a:solidFill>
                  <a:srgbClr val="000000"/>
                </a:solidFill>
                <a:latin typeface="Arial"/>
                <a:ea typeface="Arial"/>
                <a:cs typeface="Arial"/>
                <a:sym typeface="Arial"/>
              </a:defRPr>
            </a:lvl9pPr>
          </a:lstStyle>
          <a:p/>
        </p:txBody>
      </p:sp>
      <p:sp>
        <p:nvSpPr>
          <p:cNvPr id="107" name="Google Shape;107;p17"/>
          <p:cNvSpPr txBox="1"/>
          <p:nvPr>
            <p:ph idx="12" type="sldNum"/>
          </p:nvPr>
        </p:nvSpPr>
        <p:spPr>
          <a:xfrm>
            <a:off x="5778500" y="6356350"/>
            <a:ext cx="647700" cy="3650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1pPr>
            <a:lvl2pPr indent="0" lvl="1"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2pPr>
            <a:lvl3pPr indent="0" lvl="2"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3pPr>
            <a:lvl4pPr indent="0" lvl="3"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4pPr>
            <a:lvl5pPr indent="0" lvl="4"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5pPr>
            <a:lvl6pPr indent="0" lvl="5"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6pPr>
            <a:lvl7pPr indent="0" lvl="6"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7pPr>
            <a:lvl8pPr indent="0" lvl="7"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8pPr>
            <a:lvl9pPr indent="0" lvl="8" marL="0" marR="0" rtl="0" algn="l">
              <a:lnSpc>
                <a:spcPct val="100000"/>
              </a:lnSpc>
              <a:spcBef>
                <a:spcPts val="0"/>
              </a:spcBef>
              <a:spcAft>
                <a:spcPts val="0"/>
              </a:spcAft>
              <a:buClr>
                <a:srgbClr val="888888"/>
              </a:buClr>
              <a:buFont typeface="Garamond"/>
              <a:buNone/>
              <a:defRPr b="0" i="0" sz="1200" u="none" cap="none" strike="noStrike">
                <a:solidFill>
                  <a:srgbClr val="888888"/>
                </a:solidFill>
                <a:latin typeface="Garamond"/>
                <a:ea typeface="Garamond"/>
                <a:cs typeface="Garamond"/>
                <a:sym typeface="Garamond"/>
              </a:defRPr>
            </a:lvl9pPr>
          </a:lstStyle>
          <a:p>
            <a:pPr indent="0" lvl="0" marL="0" rtl="0" algn="l">
              <a:spcBef>
                <a:spcPts val="0"/>
              </a:spcBef>
              <a:spcAft>
                <a:spcPts val="0"/>
              </a:spcAft>
              <a:buNone/>
            </a:pPr>
            <a:r>
              <a:t/>
            </a:r>
            <a:endParaRPr/>
          </a:p>
        </p:txBody>
      </p:sp>
      <p:sp>
        <p:nvSpPr>
          <p:cNvPr id="108" name="Google Shape;108;p17"/>
          <p:cNvSpPr/>
          <p:nvPr/>
        </p:nvSpPr>
        <p:spPr>
          <a:xfrm>
            <a:off x="1384300" y="6772289"/>
            <a:ext cx="7772400" cy="98400"/>
          </a:xfrm>
          <a:prstGeom prst="rect">
            <a:avLst/>
          </a:prstGeom>
          <a:solidFill>
            <a:srgbClr val="D2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7"/>
          <p:cNvSpPr/>
          <p:nvPr/>
        </p:nvSpPr>
        <p:spPr>
          <a:xfrm>
            <a:off x="673100" y="6772275"/>
            <a:ext cx="7772400" cy="98400"/>
          </a:xfrm>
          <a:prstGeom prst="rect">
            <a:avLst/>
          </a:prstGeom>
          <a:solidFill>
            <a:srgbClr val="17365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7"/>
          <p:cNvSpPr/>
          <p:nvPr/>
        </p:nvSpPr>
        <p:spPr>
          <a:xfrm>
            <a:off x="0" y="6772275"/>
            <a:ext cx="7772400" cy="98400"/>
          </a:xfrm>
          <a:prstGeom prst="rect">
            <a:avLst/>
          </a:prstGeom>
          <a:solidFill>
            <a:srgbClr val="0D8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7"/>
          <p:cNvSpPr/>
          <p:nvPr/>
        </p:nvSpPr>
        <p:spPr>
          <a:xfrm>
            <a:off x="132458" y="6263375"/>
            <a:ext cx="1368898" cy="45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ppt/slides/slide6.xml" TargetMode="External"/><Relationship Id="rId5" Type="http://schemas.openxmlformats.org/officeDocument/2006/relationships/image" Target="../media/image9.png"/><Relationship Id="rId6"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ppt/slides/slide6.xml" TargetMode="External"/><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37.png"/><Relationship Id="rId5" Type="http://schemas.openxmlformats.org/officeDocument/2006/relationships/image" Target="../media/image18.png"/><Relationship Id="rId6"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5.png"/><Relationship Id="rId5" Type="http://schemas.openxmlformats.org/officeDocument/2006/relationships/image" Target="../media/image30.png"/><Relationship Id="rId6"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hyperlink" Target="about:blank" TargetMode="External"/><Relationship Id="rId5" Type="http://schemas.openxmlformats.org/officeDocument/2006/relationships/hyperlink" Target="https://www.youtube.com/watch?v=x5R34SXnRpk" TargetMode="External"/><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hyperlink" Target="about:bla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9.jpg"/><Relationship Id="rId4" Type="http://schemas.openxmlformats.org/officeDocument/2006/relationships/image" Target="../media/image27.png"/><Relationship Id="rId5"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ppt/slides/slide26.xml" TargetMode="External"/><Relationship Id="rId4" Type="http://schemas.openxmlformats.org/officeDocument/2006/relationships/hyperlink" Target="http://ppt/slides/slide27.xml" TargetMode="External"/><Relationship Id="rId5" Type="http://schemas.openxmlformats.org/officeDocument/2006/relationships/hyperlink" Target="http://ppt/slides/slide28.xml" TargetMode="External"/><Relationship Id="rId6" Type="http://schemas.openxmlformats.org/officeDocument/2006/relationships/image" Target="../media/image36.png"/><Relationship Id="rId7"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hyperlink" Target="http://ppt/slides/slide25.xml" TargetMode="External"/><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hyperlink" Target="http://ppt/slides/slide25.xml" TargetMode="External"/><Relationship Id="rId5" Type="http://schemas.openxmlformats.org/officeDocument/2006/relationships/image" Target="../media/image33.png"/><Relationship Id="rId6"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hyperlink" Target="http://ppt/slides/slide25.xml" TargetMode="External"/><Relationship Id="rId4" Type="http://schemas.openxmlformats.org/officeDocument/2006/relationships/image" Target="../media/image33.png"/><Relationship Id="rId5" Type="http://schemas.openxmlformats.org/officeDocument/2006/relationships/image" Target="../media/image5.png"/><Relationship Id="rId6"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51.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hyperlink" Target="about:blank" TargetMode="External"/><Relationship Id="rId4" Type="http://schemas.openxmlformats.org/officeDocument/2006/relationships/image" Target="../media/image5.png"/><Relationship Id="rId5"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47.png"/><Relationship Id="rId5"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hyperlink" Target="about:blan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40.png"/><Relationship Id="rId5"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4.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49.png"/><Relationship Id="rId5" Type="http://schemas.openxmlformats.org/officeDocument/2006/relationships/image" Target="../media/image41.png"/><Relationship Id="rId6"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hyperlink" Target="http://www.informaticaforense.com/criminalistica/noticias-sobre-if/tips-de-seguridad-para-facebook-2.html" TargetMode="External"/><Relationship Id="rId5" Type="http://schemas.openxmlformats.org/officeDocument/2006/relationships/image" Target="../media/image43.png"/><Relationship Id="rId6" Type="http://schemas.openxmlformats.org/officeDocument/2006/relationships/hyperlink" Target="http://ppt/slides/slide44.x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png"/><Relationship Id="rId6" Type="http://schemas.openxmlformats.org/officeDocument/2006/relationships/hyperlink" Target="http://ppt/slides/slide42.xml" TargetMode="External"/><Relationship Id="rId7"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45.png"/><Relationship Id="rId7"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image" Target="../media/image2.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5.png"/><Relationship Id="rId9" Type="http://schemas.openxmlformats.org/officeDocument/2006/relationships/hyperlink" Target="http://ppt/slides/slide9.xml" TargetMode="External"/><Relationship Id="rId5" Type="http://schemas.openxmlformats.org/officeDocument/2006/relationships/hyperlink" Target="http://ppt/slides/slide11.xml" TargetMode="External"/><Relationship Id="rId6" Type="http://schemas.openxmlformats.org/officeDocument/2006/relationships/hyperlink" Target="http://ppt/slides/slide8.xml" TargetMode="External"/><Relationship Id="rId7" Type="http://schemas.openxmlformats.org/officeDocument/2006/relationships/hyperlink" Target="http://ppt/slides/slide7.xml" TargetMode="External"/><Relationship Id="rId8" Type="http://schemas.openxmlformats.org/officeDocument/2006/relationships/hyperlink" Target="http://ppt/slides/slide10.x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hyperlink" Target="http://ppt/slides/slide6.xml" TargetMode="External"/><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ppt/slides/slide6.xml" TargetMode="External"/><Relationship Id="rId5" Type="http://schemas.openxmlformats.org/officeDocument/2006/relationships/image" Target="../media/image9.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ppt/slides/slide6.xml" TargetMode="External"/><Relationship Id="rId5" Type="http://schemas.openxmlformats.org/officeDocument/2006/relationships/image" Target="../media/image9.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ctrTitle"/>
          </p:nvPr>
        </p:nvSpPr>
        <p:spPr>
          <a:xfrm>
            <a:off x="685800" y="1527175"/>
            <a:ext cx="7772400" cy="1470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0" i="0" lang="es" sz="2000" u="none" cap="small" strike="noStrike">
                <a:solidFill>
                  <a:srgbClr val="134F5C"/>
                </a:solidFill>
                <a:latin typeface="Helvetica Neue"/>
                <a:ea typeface="Helvetica Neue"/>
                <a:cs typeface="Helvetica Neue"/>
                <a:sym typeface="Helvetica Neue"/>
              </a:rPr>
              <a:t>Prevención de Pérdidas</a:t>
            </a:r>
            <a:endParaRPr/>
          </a:p>
        </p:txBody>
      </p:sp>
      <p:sp>
        <p:nvSpPr>
          <p:cNvPr id="204" name="Google Shape;204;p33"/>
          <p:cNvSpPr txBox="1"/>
          <p:nvPr/>
        </p:nvSpPr>
        <p:spPr>
          <a:xfrm>
            <a:off x="0" y="0"/>
            <a:ext cx="3000000" cy="981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3"/>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06" name="Google Shape;206;p33"/>
          <p:cNvPicPr preferRelativeResize="0"/>
          <p:nvPr/>
        </p:nvPicPr>
        <p:blipFill rotWithShape="1">
          <a:blip r:embed="rId3">
            <a:alphaModFix/>
          </a:blip>
          <a:srcRect b="0" l="0" r="0" t="0"/>
          <a:stretch/>
        </p:blipFill>
        <p:spPr>
          <a:xfrm>
            <a:off x="59725" y="5997575"/>
            <a:ext cx="1609725" cy="723900"/>
          </a:xfrm>
          <a:prstGeom prst="rect">
            <a:avLst/>
          </a:prstGeom>
          <a:noFill/>
          <a:ln>
            <a:noFill/>
          </a:ln>
        </p:spPr>
      </p:pic>
      <p:sp>
        <p:nvSpPr>
          <p:cNvPr id="207" name="Google Shape;207;p33"/>
          <p:cNvSpPr txBox="1"/>
          <p:nvPr/>
        </p:nvSpPr>
        <p:spPr>
          <a:xfrm>
            <a:off x="991125" y="2064125"/>
            <a:ext cx="7027800" cy="797399"/>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3200" u="none" cap="none" strike="noStrike">
                <a:solidFill>
                  <a:srgbClr val="38761D"/>
                </a:solidFill>
                <a:latin typeface="Garamond"/>
                <a:ea typeface="Garamond"/>
                <a:cs typeface="Garamond"/>
                <a:sym typeface="Garamond"/>
              </a:rPr>
              <a:t>Seguridad de Información</a:t>
            </a:r>
            <a:endParaRPr b="1" i="0" sz="3200" u="none" cap="none" strike="noStrike">
              <a:solidFill>
                <a:srgbClr val="38761D"/>
              </a:solidFill>
              <a:latin typeface="Garamond"/>
              <a:ea typeface="Garamond"/>
              <a:cs typeface="Garamond"/>
              <a:sym typeface="Garamond"/>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3"/>
          <p:cNvSpPr txBox="1"/>
          <p:nvPr/>
        </p:nvSpPr>
        <p:spPr>
          <a:xfrm>
            <a:off x="3995936" y="5439913"/>
            <a:ext cx="4752528" cy="797399"/>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336699"/>
              </a:buClr>
              <a:buFont typeface="Verdana"/>
              <a:buNone/>
            </a:pPr>
            <a:r>
              <a:rPr b="1" i="0" lang="es" sz="1400" u="none" cap="none" strike="noStrike">
                <a:solidFill>
                  <a:srgbClr val="38761D"/>
                </a:solidFill>
                <a:latin typeface="Garamond"/>
                <a:ea typeface="Garamond"/>
                <a:cs typeface="Garamond"/>
                <a:sym typeface="Garamond"/>
              </a:rPr>
              <a:t>Presentación realizada por:</a:t>
            </a:r>
            <a:endParaRPr/>
          </a:p>
          <a:p>
            <a:pPr indent="0" lvl="0" marL="0" marR="0" rtl="0" algn="l">
              <a:lnSpc>
                <a:spcPct val="110000"/>
              </a:lnSpc>
              <a:spcBef>
                <a:spcPts val="720"/>
              </a:spcBef>
              <a:spcAft>
                <a:spcPts val="0"/>
              </a:spcAft>
              <a:buClr>
                <a:srgbClr val="336699"/>
              </a:buClr>
              <a:buFont typeface="Garamond"/>
              <a:buNone/>
            </a:pPr>
            <a:r>
              <a:rPr b="1" i="0" lang="es" sz="1400" u="none" cap="none" strike="noStrike">
                <a:solidFill>
                  <a:srgbClr val="002060"/>
                </a:solidFill>
                <a:latin typeface="Garamond"/>
                <a:ea typeface="Garamond"/>
                <a:cs typeface="Garamond"/>
                <a:sym typeface="Garamond"/>
              </a:rPr>
              <a:t>Gcia. de Monit. y Administ. de Seguridad de Información</a:t>
            </a:r>
            <a:endParaRPr b="1" i="0" sz="1400" u="none" cap="none" strike="noStrike">
              <a:solidFill>
                <a:srgbClr val="002060"/>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2"/>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11" name="Google Shape;311;p42"/>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312" name="Google Shape;312;p42"/>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Robo de Información</a:t>
            </a:r>
            <a:endParaRPr b="1" i="0" sz="3200" u="none" cap="small" strike="noStrike">
              <a:solidFill>
                <a:srgbClr val="38761D"/>
              </a:solidFill>
              <a:latin typeface="Garamond"/>
              <a:ea typeface="Garamond"/>
              <a:cs typeface="Garamond"/>
              <a:sym typeface="Garamond"/>
            </a:endParaRPr>
          </a:p>
        </p:txBody>
      </p:sp>
      <p:pic>
        <p:nvPicPr>
          <p:cNvPr id="313" name="Google Shape;313;p42">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pic>
        <p:nvPicPr>
          <p:cNvPr id="314" name="Google Shape;314;p42"/>
          <p:cNvPicPr preferRelativeResize="0"/>
          <p:nvPr/>
        </p:nvPicPr>
        <p:blipFill rotWithShape="1">
          <a:blip r:embed="rId6">
            <a:alphaModFix/>
          </a:blip>
          <a:srcRect b="0" l="0" r="0" t="0"/>
          <a:stretch/>
        </p:blipFill>
        <p:spPr>
          <a:xfrm>
            <a:off x="3347864" y="3356992"/>
            <a:ext cx="3221148" cy="2810520"/>
          </a:xfrm>
          <a:prstGeom prst="rect">
            <a:avLst/>
          </a:prstGeom>
          <a:noFill/>
          <a:ln>
            <a:noFill/>
          </a:ln>
        </p:spPr>
      </p:pic>
      <p:sp>
        <p:nvSpPr>
          <p:cNvPr id="315" name="Google Shape;315;p42"/>
          <p:cNvSpPr txBox="1"/>
          <p:nvPr/>
        </p:nvSpPr>
        <p:spPr>
          <a:xfrm>
            <a:off x="350550" y="1417637"/>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También conocido como robo de identidad o usurpación de identidad es la apropiación de la identidad de una persona.</a:t>
            </a:r>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a:t>
            </a:r>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Hacerse pasar por esa persona, asumir su identidad ante otras personas en público o en privado, en general para acceder a ciertos recursos o la obtención de créditos y otros beneficios en nombre de esa persona.</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3"/>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21" name="Google Shape;321;p43"/>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322" name="Google Shape;322;p43"/>
          <p:cNvSpPr txBox="1"/>
          <p:nvPr/>
        </p:nvSpPr>
        <p:spPr>
          <a:xfrm>
            <a:off x="490299" y="119250"/>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Información Sensible</a:t>
            </a:r>
            <a:endParaRPr b="1" i="0" sz="3200" u="none" cap="small" strike="noStrike">
              <a:solidFill>
                <a:srgbClr val="38761D"/>
              </a:solidFill>
              <a:latin typeface="Garamond"/>
              <a:ea typeface="Garamond"/>
              <a:cs typeface="Garamond"/>
              <a:sym typeface="Garamond"/>
            </a:endParaRPr>
          </a:p>
        </p:txBody>
      </p:sp>
      <p:pic>
        <p:nvPicPr>
          <p:cNvPr id="323" name="Google Shape;323;p43">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pic>
        <p:nvPicPr>
          <p:cNvPr id="324" name="Google Shape;324;p43"/>
          <p:cNvPicPr preferRelativeResize="0"/>
          <p:nvPr/>
        </p:nvPicPr>
        <p:blipFill rotWithShape="1">
          <a:blip r:embed="rId6">
            <a:alphaModFix/>
          </a:blip>
          <a:srcRect b="0" l="0" r="0" t="0"/>
          <a:stretch/>
        </p:blipFill>
        <p:spPr>
          <a:xfrm>
            <a:off x="5919788" y="3482975"/>
            <a:ext cx="2695575" cy="2514600"/>
          </a:xfrm>
          <a:prstGeom prst="rect">
            <a:avLst/>
          </a:prstGeom>
          <a:noFill/>
          <a:ln>
            <a:noFill/>
          </a:ln>
        </p:spPr>
      </p:pic>
      <p:sp>
        <p:nvSpPr>
          <p:cNvPr id="325" name="Google Shape;325;p43"/>
          <p:cNvSpPr txBox="1"/>
          <p:nvPr/>
        </p:nvSpPr>
        <p:spPr>
          <a:xfrm>
            <a:off x="383649" y="969965"/>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a:t>
            </a:r>
            <a:r>
              <a:rPr b="0" i="0" lang="es" sz="2000" u="none" cap="none" strike="noStrike">
                <a:solidFill>
                  <a:srgbClr val="000000"/>
                </a:solidFill>
                <a:latin typeface="Arial"/>
                <a:ea typeface="Arial"/>
                <a:cs typeface="Arial"/>
                <a:sym typeface="Arial"/>
              </a:rPr>
              <a:t>Es el nombre que recibe la información personal privada de un individuo, por ejemplo ciertos datos personales y bancarios, contraseñas de correo electrónico e incluso el domicilio en algunos casos. Aunque lo más común es usar este término para designar datos privados relacionados con Internet o la informática, sobre todo contraseñas, tanto de correo electrónico, conexión a Internet, IP privada, sesiones del PC, etc. Los crackers utilizan la llamada ingeniería social y otros medios para intentar hacerse con este tipo de información.</a:t>
            </a:r>
            <a:endParaRPr b="0" i="0" sz="2000" u="none" cap="none" strike="noStrike">
              <a:solidFill>
                <a:srgbClr val="000000"/>
              </a:solidFill>
              <a:latin typeface="Arial"/>
              <a:ea typeface="Arial"/>
              <a:cs typeface="Arial"/>
              <a:sym typeface="Arial"/>
            </a:endParaRPr>
          </a:p>
        </p:txBody>
      </p:sp>
      <p:pic>
        <p:nvPicPr>
          <p:cNvPr id="326" name="Google Shape;326;p43"/>
          <p:cNvPicPr preferRelativeResize="0"/>
          <p:nvPr/>
        </p:nvPicPr>
        <p:blipFill rotWithShape="1">
          <a:blip r:embed="rId7">
            <a:alphaModFix/>
          </a:blip>
          <a:srcRect b="0" l="0" r="0" t="0"/>
          <a:stretch/>
        </p:blipFill>
        <p:spPr>
          <a:xfrm>
            <a:off x="2339752" y="3560595"/>
            <a:ext cx="3229087" cy="24369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Valor de los Activos de Información</a:t>
            </a:r>
            <a:endParaRPr b="1" i="0" sz="2800" u="none" cap="small" strike="noStrike">
              <a:solidFill>
                <a:srgbClr val="38761D"/>
              </a:solidFill>
              <a:latin typeface="Garamond"/>
              <a:ea typeface="Garamond"/>
              <a:cs typeface="Garamond"/>
              <a:sym typeface="Garamond"/>
            </a:endParaRPr>
          </a:p>
        </p:txBody>
      </p:sp>
      <p:sp>
        <p:nvSpPr>
          <p:cNvPr id="332" name="Google Shape;332;p44"/>
          <p:cNvSpPr txBox="1"/>
          <p:nvPr>
            <p:ph idx="4294967295" type="body"/>
          </p:nvPr>
        </p:nvSpPr>
        <p:spPr>
          <a:xfrm>
            <a:off x="457200" y="1295400"/>
            <a:ext cx="8229600" cy="25892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34F5C"/>
                </a:solidFill>
                <a:latin typeface="Helvetica Neue"/>
                <a:ea typeface="Helvetica Neue"/>
                <a:cs typeface="Helvetica Neue"/>
                <a:sym typeface="Helvetica Neue"/>
              </a:rPr>
              <a:t>		Es toda información propiedad de la Organización o cedida a ella, representada en cualesquiera de sus formas:</a:t>
            </a:r>
            <a:endParaRPr b="0" i="0" sz="1800" u="none" cap="none" strike="noStrike">
              <a:solidFill>
                <a:srgbClr val="134F5C"/>
              </a:solidFill>
              <a:latin typeface="Helvetica Neue"/>
              <a:ea typeface="Helvetica Neue"/>
              <a:cs typeface="Helvetica Neue"/>
              <a:sym typeface="Helvetica Neue"/>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Oral</a:t>
            </a:r>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Escrita</a:t>
            </a:r>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Visual</a:t>
            </a:r>
            <a:endParaRPr b="0" i="0" sz="1800" u="none" cap="none" strike="noStrike">
              <a:solidFill>
                <a:srgbClr val="FF0000"/>
              </a:solidFill>
              <a:latin typeface="Helvetica Neue"/>
              <a:ea typeface="Helvetica Neue"/>
              <a:cs typeface="Helvetica Neue"/>
              <a:sym typeface="Helvetica Neue"/>
            </a:endParaRPr>
          </a:p>
          <a:p>
            <a:pPr indent="-25400" lvl="0" marL="571500" marR="0" rtl="0" algn="just">
              <a:lnSpc>
                <a:spcPct val="100000"/>
              </a:lnSpc>
              <a:spcBef>
                <a:spcPts val="0"/>
              </a:spcBef>
              <a:spcAft>
                <a:spcPts val="0"/>
              </a:spcAft>
              <a:buClr>
                <a:srgbClr val="143053"/>
              </a:buClr>
              <a:buSzPts val="1800"/>
              <a:buFont typeface="Helvetica Neue"/>
              <a:buChar char="•"/>
            </a:pPr>
            <a:r>
              <a:rPr b="0" i="0" lang="es" sz="1800" u="none" cap="none" strike="noStrike">
                <a:solidFill>
                  <a:srgbClr val="FF0000"/>
                </a:solidFill>
                <a:latin typeface="Helvetica Neue"/>
                <a:ea typeface="Helvetica Neue"/>
                <a:cs typeface="Helvetica Neue"/>
                <a:sym typeface="Helvetica Neue"/>
              </a:rPr>
              <a:t>	Electrónica</a:t>
            </a:r>
            <a:endParaRPr b="0" i="0" sz="1800" u="none" cap="none" strike="noStrike">
              <a:solidFill>
                <a:srgbClr val="FF0000"/>
              </a:solidFill>
              <a:latin typeface="Helvetica Neue"/>
              <a:ea typeface="Helvetica Neue"/>
              <a:cs typeface="Helvetica Neue"/>
              <a:sym typeface="Helvetica Neue"/>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010000"/>
                </a:solidFill>
                <a:latin typeface="Helvetica Neue"/>
                <a:ea typeface="Helvetica Neue"/>
                <a:cs typeface="Helvetica Neue"/>
                <a:sym typeface="Helvetica Neue"/>
              </a:rPr>
              <a:t> 	</a:t>
            </a:r>
            <a:r>
              <a:rPr b="0" i="0" lang="es" sz="1800" u="none" cap="none" strike="noStrike">
                <a:solidFill>
                  <a:srgbClr val="134F5C"/>
                </a:solidFill>
                <a:latin typeface="Helvetica Neue"/>
                <a:ea typeface="Helvetica Neue"/>
                <a:cs typeface="Helvetica Neue"/>
                <a:sym typeface="Helvetica Neue"/>
              </a:rPr>
              <a:t>a la cual se le ha atribuido un</a:t>
            </a:r>
            <a:r>
              <a:rPr b="0" i="0" lang="es" sz="1800" u="none" cap="none" strike="noStrike">
                <a:solidFill>
                  <a:srgbClr val="336699"/>
                </a:solidFill>
                <a:latin typeface="Helvetica Neue"/>
                <a:ea typeface="Helvetica Neue"/>
                <a:cs typeface="Helvetica Neue"/>
                <a:sym typeface="Helvetica Neue"/>
              </a:rPr>
              <a:t> </a:t>
            </a:r>
            <a:r>
              <a:rPr b="1" i="0" lang="es" sz="1800" u="none" cap="none" strike="noStrike">
                <a:solidFill>
                  <a:srgbClr val="FF0000"/>
                </a:solidFill>
                <a:latin typeface="Helvetica Neue"/>
                <a:ea typeface="Helvetica Neue"/>
                <a:cs typeface="Helvetica Neue"/>
                <a:sym typeface="Helvetica Neue"/>
              </a:rPr>
              <a:t>valor</a:t>
            </a:r>
            <a:r>
              <a:rPr b="0" i="0" lang="es" sz="1800" u="none" cap="none" strike="noStrike">
                <a:solidFill>
                  <a:srgbClr val="336699"/>
                </a:solidFill>
                <a:latin typeface="Helvetica Neue"/>
                <a:ea typeface="Helvetica Neue"/>
                <a:cs typeface="Helvetica Neue"/>
                <a:sym typeface="Helvetica Neue"/>
              </a:rPr>
              <a:t> </a:t>
            </a:r>
            <a:r>
              <a:rPr b="0" i="0" lang="es" sz="1800" u="none" cap="none" strike="noStrike">
                <a:solidFill>
                  <a:srgbClr val="134F5C"/>
                </a:solidFill>
                <a:latin typeface="Helvetica Neue"/>
                <a:ea typeface="Helvetica Neue"/>
                <a:cs typeface="Helvetica Neue"/>
                <a:sym typeface="Helvetica Neue"/>
              </a:rPr>
              <a:t>determinado, en función de su trascendencia para los intereses de la Organización, y los medios utilizados para procesarla, almacenarla y transmitirla.</a:t>
            </a:r>
            <a:endParaRPr/>
          </a:p>
          <a:p>
            <a:pPr indent="-228600" lvl="0" marL="342900" marR="0" rtl="0" algn="l">
              <a:lnSpc>
                <a:spcPct val="115000"/>
              </a:lnSpc>
              <a:spcBef>
                <a:spcPts val="0"/>
              </a:spcBef>
              <a:spcAft>
                <a:spcPts val="0"/>
              </a:spcAft>
              <a:buClr>
                <a:srgbClr val="143053"/>
              </a:buClr>
              <a:buFont typeface="Helvetica Neue"/>
              <a:buNone/>
            </a:pPr>
            <a:r>
              <a:t/>
            </a:r>
            <a:endParaRPr b="0" i="0" sz="1800" u="none" cap="none" strike="noStrike">
              <a:solidFill>
                <a:srgbClr val="010000"/>
              </a:solidFill>
              <a:latin typeface="Helvetica Neue"/>
              <a:ea typeface="Helvetica Neue"/>
              <a:cs typeface="Helvetica Neue"/>
              <a:sym typeface="Helvetica Neue"/>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grpSp>
        <p:nvGrpSpPr>
          <p:cNvPr id="333" name="Google Shape;333;p44"/>
          <p:cNvGrpSpPr/>
          <p:nvPr/>
        </p:nvGrpSpPr>
        <p:grpSpPr>
          <a:xfrm>
            <a:off x="211072" y="4202654"/>
            <a:ext cx="8609400" cy="1604099"/>
            <a:chOff x="441925" y="4894975"/>
            <a:chExt cx="8609400" cy="1604099"/>
          </a:xfrm>
        </p:grpSpPr>
        <p:sp>
          <p:nvSpPr>
            <p:cNvPr id="334" name="Google Shape;334;p44"/>
            <p:cNvSpPr/>
            <p:nvPr/>
          </p:nvSpPr>
          <p:spPr>
            <a:xfrm>
              <a:off x="441925" y="4894975"/>
              <a:ext cx="8609400" cy="1604099"/>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4"/>
            <p:cNvSpPr txBox="1"/>
            <p:nvPr/>
          </p:nvSpPr>
          <p:spPr>
            <a:xfrm>
              <a:off x="698397" y="5468424"/>
              <a:ext cx="28410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99"/>
                </a:buClr>
                <a:buFont typeface="Verdana"/>
                <a:buNone/>
              </a:pPr>
              <a:r>
                <a:rPr b="1" i="0" lang="es" sz="1800" u="none" cap="none" strike="noStrike">
                  <a:solidFill>
                    <a:srgbClr val="000099"/>
                  </a:solidFill>
                  <a:latin typeface="Verdana"/>
                  <a:ea typeface="Verdana"/>
                  <a:cs typeface="Verdana"/>
                  <a:sym typeface="Verdana"/>
                </a:rPr>
                <a:t>VALOR TANGIBLE =</a:t>
              </a:r>
              <a:endParaRPr/>
            </a:p>
          </p:txBody>
        </p:sp>
        <p:sp>
          <p:nvSpPr>
            <p:cNvPr id="336" name="Google Shape;336;p44"/>
            <p:cNvSpPr txBox="1"/>
            <p:nvPr/>
          </p:nvSpPr>
          <p:spPr>
            <a:xfrm>
              <a:off x="3218677" y="5277024"/>
              <a:ext cx="2516999" cy="84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CC3300"/>
                  </a:solidFill>
                  <a:latin typeface="Verdana"/>
                  <a:ea typeface="Verdana"/>
                  <a:cs typeface="Verdana"/>
                  <a:sym typeface="Verdana"/>
                </a:rPr>
                <a:t>COSTO</a:t>
              </a:r>
              <a:endParaRPr/>
            </a:p>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CC3300"/>
                  </a:solidFill>
                  <a:latin typeface="Verdana"/>
                  <a:ea typeface="Verdana"/>
                  <a:cs typeface="Verdana"/>
                  <a:sym typeface="Verdana"/>
                </a:rPr>
                <a:t>    PRODUCIRLA    +</a:t>
              </a:r>
              <a:endParaRPr/>
            </a:p>
            <a:p>
              <a:pPr indent="0" lvl="0" marL="0" marR="0" rtl="0" algn="ctr">
                <a:lnSpc>
                  <a:spcPct val="100000"/>
                </a:lnSpc>
                <a:spcBef>
                  <a:spcPts val="0"/>
                </a:spcBef>
                <a:spcAft>
                  <a:spcPts val="0"/>
                </a:spcAft>
                <a:buClr>
                  <a:srgbClr val="CC3300"/>
                </a:buClr>
                <a:buFont typeface="Verdana"/>
                <a:buNone/>
              </a:pPr>
              <a:r>
                <a:rPr b="1" i="0" lang="es" sz="1600" u="none" cap="none" strike="noStrike">
                  <a:solidFill>
                    <a:srgbClr val="CC3300"/>
                  </a:solidFill>
                  <a:latin typeface="Verdana"/>
                  <a:ea typeface="Verdana"/>
                  <a:cs typeface="Verdana"/>
                  <a:sym typeface="Verdana"/>
                </a:rPr>
                <a:t>O REPRODUCIRLA</a:t>
              </a:r>
              <a:endParaRPr/>
            </a:p>
          </p:txBody>
        </p:sp>
        <p:sp>
          <p:nvSpPr>
            <p:cNvPr id="337" name="Google Shape;337;p44"/>
            <p:cNvSpPr txBox="1"/>
            <p:nvPr/>
          </p:nvSpPr>
          <p:spPr>
            <a:xfrm>
              <a:off x="5162893" y="5040924"/>
              <a:ext cx="3657600" cy="131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0C343D"/>
                  </a:solidFill>
                  <a:latin typeface="Verdana"/>
                  <a:ea typeface="Verdana"/>
                  <a:cs typeface="Verdana"/>
                  <a:sym typeface="Verdana"/>
                </a:rPr>
                <a:t>EFECTOS</a:t>
              </a:r>
              <a:endParaRPr/>
            </a:p>
            <a:p>
              <a:pPr indent="0" lvl="0" marL="0" marR="0" rtl="0" algn="ctr">
                <a:lnSpc>
                  <a:spcPct val="100000"/>
                </a:lnSpc>
                <a:spcBef>
                  <a:spcPts val="0"/>
                </a:spcBef>
                <a:spcAft>
                  <a:spcPts val="0"/>
                </a:spcAft>
                <a:buClr>
                  <a:srgbClr val="000000"/>
                </a:buClr>
                <a:buFont typeface="Arial"/>
                <a:buNone/>
              </a:pPr>
              <a:r>
                <a:rPr b="1" i="0" lang="es" sz="1600" u="none" cap="none" strike="noStrike">
                  <a:solidFill>
                    <a:srgbClr val="0C343D"/>
                  </a:solidFill>
                  <a:latin typeface="Verdana"/>
                  <a:ea typeface="Verdana"/>
                  <a:cs typeface="Verdana"/>
                  <a:sym typeface="Verdana"/>
                </a:rPr>
                <a:t>POTENCIALES POR REVELACION,</a:t>
              </a:r>
              <a:endParaRPr/>
            </a:p>
            <a:p>
              <a:pPr indent="0" lvl="0" marL="0" marR="0" rtl="0" algn="ctr">
                <a:lnSpc>
                  <a:spcPct val="100000"/>
                </a:lnSpc>
                <a:spcBef>
                  <a:spcPts val="0"/>
                </a:spcBef>
                <a:spcAft>
                  <a:spcPts val="0"/>
                </a:spcAft>
                <a:buClr>
                  <a:srgbClr val="0C343D"/>
                </a:buClr>
                <a:buFont typeface="Verdana"/>
                <a:buNone/>
              </a:pPr>
              <a:r>
                <a:rPr b="1" i="0" lang="es" sz="1600" u="none" cap="none" strike="noStrike">
                  <a:solidFill>
                    <a:srgbClr val="0C343D"/>
                  </a:solidFill>
                  <a:latin typeface="Verdana"/>
                  <a:ea typeface="Verdana"/>
                  <a:cs typeface="Verdana"/>
                  <a:sym typeface="Verdana"/>
                </a:rPr>
                <a:t>DESTRUCCION O MANIPULACION</a:t>
              </a:r>
              <a:endParaRPr/>
            </a:p>
          </p:txBody>
        </p:sp>
      </p:grpSp>
      <p:pic>
        <p:nvPicPr>
          <p:cNvPr id="338" name="Google Shape;338;p4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39" name="Google Shape;339;p44"/>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40" name="Google Shape;340;p44"/>
          <p:cNvPicPr preferRelativeResize="0"/>
          <p:nvPr/>
        </p:nvPicPr>
        <p:blipFill rotWithShape="1">
          <a:blip r:embed="rId4">
            <a:alphaModFix/>
          </a:blip>
          <a:srcRect b="0" l="0" r="0" t="0"/>
          <a:stretch/>
        </p:blipFill>
        <p:spPr>
          <a:xfrm>
            <a:off x="1115616" y="1988840"/>
            <a:ext cx="253064" cy="249630"/>
          </a:xfrm>
          <a:prstGeom prst="rect">
            <a:avLst/>
          </a:prstGeom>
          <a:noFill/>
          <a:ln>
            <a:noFill/>
          </a:ln>
        </p:spPr>
      </p:pic>
      <p:pic>
        <p:nvPicPr>
          <p:cNvPr id="341" name="Google Shape;341;p44"/>
          <p:cNvPicPr preferRelativeResize="0"/>
          <p:nvPr/>
        </p:nvPicPr>
        <p:blipFill rotWithShape="1">
          <a:blip r:embed="rId4">
            <a:alphaModFix/>
          </a:blip>
          <a:srcRect b="0" l="0" r="0" t="0"/>
          <a:stretch/>
        </p:blipFill>
        <p:spPr>
          <a:xfrm>
            <a:off x="1115616" y="2238470"/>
            <a:ext cx="253064" cy="249630"/>
          </a:xfrm>
          <a:prstGeom prst="rect">
            <a:avLst/>
          </a:prstGeom>
          <a:noFill/>
          <a:ln>
            <a:noFill/>
          </a:ln>
        </p:spPr>
      </p:pic>
      <p:pic>
        <p:nvPicPr>
          <p:cNvPr id="342" name="Google Shape;342;p44"/>
          <p:cNvPicPr preferRelativeResize="0"/>
          <p:nvPr/>
        </p:nvPicPr>
        <p:blipFill rotWithShape="1">
          <a:blip r:embed="rId4">
            <a:alphaModFix/>
          </a:blip>
          <a:srcRect b="0" l="0" r="0" t="0"/>
          <a:stretch/>
        </p:blipFill>
        <p:spPr>
          <a:xfrm>
            <a:off x="1115616" y="2488100"/>
            <a:ext cx="253064" cy="249630"/>
          </a:xfrm>
          <a:prstGeom prst="rect">
            <a:avLst/>
          </a:prstGeom>
          <a:noFill/>
          <a:ln>
            <a:noFill/>
          </a:ln>
        </p:spPr>
      </p:pic>
      <p:pic>
        <p:nvPicPr>
          <p:cNvPr id="343" name="Google Shape;343;p44"/>
          <p:cNvPicPr preferRelativeResize="0"/>
          <p:nvPr/>
        </p:nvPicPr>
        <p:blipFill rotWithShape="1">
          <a:blip r:embed="rId4">
            <a:alphaModFix/>
          </a:blip>
          <a:srcRect b="0" l="0" r="0" t="0"/>
          <a:stretch/>
        </p:blipFill>
        <p:spPr>
          <a:xfrm>
            <a:off x="1115616" y="2737730"/>
            <a:ext cx="253064" cy="2496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Componentes de la Seguridad de Información</a:t>
            </a:r>
            <a:endParaRPr/>
          </a:p>
        </p:txBody>
      </p:sp>
      <p:sp>
        <p:nvSpPr>
          <p:cNvPr id="349" name="Google Shape;349;p45"/>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50" name="Google Shape;350;p45"/>
          <p:cNvPicPr preferRelativeResize="0"/>
          <p:nvPr/>
        </p:nvPicPr>
        <p:blipFill rotWithShape="1">
          <a:blip r:embed="rId3">
            <a:alphaModFix/>
          </a:blip>
          <a:srcRect b="0" l="0" r="0" t="0"/>
          <a:stretch/>
        </p:blipFill>
        <p:spPr>
          <a:xfrm>
            <a:off x="1336975" y="1575225"/>
            <a:ext cx="6975600" cy="3950398"/>
          </a:xfrm>
          <a:prstGeom prst="rect">
            <a:avLst/>
          </a:prstGeom>
          <a:noFill/>
          <a:ln>
            <a:noFill/>
          </a:ln>
        </p:spPr>
      </p:pic>
      <p:pic>
        <p:nvPicPr>
          <p:cNvPr id="351" name="Google Shape;351;p45"/>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6"/>
          <p:cNvPicPr preferRelativeResize="0"/>
          <p:nvPr/>
        </p:nvPicPr>
        <p:blipFill rotWithShape="1">
          <a:blip r:embed="rId3">
            <a:alphaModFix/>
          </a:blip>
          <a:srcRect b="0" l="0" r="0" t="0"/>
          <a:stretch/>
        </p:blipFill>
        <p:spPr>
          <a:xfrm>
            <a:off x="971600" y="1700808"/>
            <a:ext cx="7470662" cy="3672408"/>
          </a:xfrm>
          <a:prstGeom prst="rect">
            <a:avLst/>
          </a:prstGeom>
          <a:noFill/>
          <a:ln>
            <a:noFill/>
          </a:ln>
        </p:spPr>
      </p:pic>
      <p:sp>
        <p:nvSpPr>
          <p:cNvPr id="357" name="Google Shape;357;p46"/>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Objetivos de la Seguridad de Información</a:t>
            </a:r>
            <a:endParaRPr b="1" i="0" sz="2800" u="none" cap="small" strike="noStrike">
              <a:solidFill>
                <a:srgbClr val="38761D"/>
              </a:solidFill>
              <a:latin typeface="Garamond"/>
              <a:ea typeface="Garamond"/>
              <a:cs typeface="Garamond"/>
              <a:sym typeface="Garamond"/>
            </a:endParaRPr>
          </a:p>
        </p:txBody>
      </p:sp>
      <p:sp>
        <p:nvSpPr>
          <p:cNvPr id="358" name="Google Shape;358;p46"/>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59" name="Google Shape;359;p46"/>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Amenazas y Riesgos de la Información</a:t>
            </a:r>
            <a:endParaRPr/>
          </a:p>
        </p:txBody>
      </p:sp>
      <p:sp>
        <p:nvSpPr>
          <p:cNvPr id="365" name="Google Shape;365;p47"/>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66" name="Google Shape;366;p47"/>
          <p:cNvPicPr preferRelativeResize="0"/>
          <p:nvPr/>
        </p:nvPicPr>
        <p:blipFill rotWithShape="1">
          <a:blip r:embed="rId3">
            <a:alphaModFix/>
          </a:blip>
          <a:srcRect b="0" l="0" r="0" t="0"/>
          <a:stretch/>
        </p:blipFill>
        <p:spPr>
          <a:xfrm>
            <a:off x="1984100" y="1626850"/>
            <a:ext cx="5175899" cy="3912899"/>
          </a:xfrm>
          <a:prstGeom prst="rect">
            <a:avLst/>
          </a:prstGeom>
          <a:noFill/>
          <a:ln>
            <a:noFill/>
          </a:ln>
        </p:spPr>
      </p:pic>
      <p:pic>
        <p:nvPicPr>
          <p:cNvPr id="367" name="Google Shape;367;p47"/>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8"/>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73" name="Google Shape;373;p48"/>
          <p:cNvSpPr txBox="1"/>
          <p:nvPr>
            <p:ph idx="4294967295" type="title"/>
          </p:nvPr>
        </p:nvSpPr>
        <p:spPr>
          <a:xfrm>
            <a:off x="457200" y="269776"/>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Amenazas de la Información</a:t>
            </a:r>
            <a:endParaRPr/>
          </a:p>
        </p:txBody>
      </p:sp>
      <p:sp>
        <p:nvSpPr>
          <p:cNvPr id="374" name="Google Shape;374;p48"/>
          <p:cNvSpPr txBox="1"/>
          <p:nvPr/>
        </p:nvSpPr>
        <p:spPr>
          <a:xfrm>
            <a:off x="7386900" y="612795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75" name="Google Shape;375;p48"/>
          <p:cNvPicPr preferRelativeResize="0"/>
          <p:nvPr/>
        </p:nvPicPr>
        <p:blipFill rotWithShape="1">
          <a:blip r:embed="rId4">
            <a:alphaModFix/>
          </a:blip>
          <a:srcRect b="0" l="0" r="0" t="0"/>
          <a:stretch/>
        </p:blipFill>
        <p:spPr>
          <a:xfrm>
            <a:off x="2250358" y="2647344"/>
            <a:ext cx="4023598" cy="3380699"/>
          </a:xfrm>
          <a:prstGeom prst="rect">
            <a:avLst/>
          </a:prstGeom>
          <a:noFill/>
          <a:ln>
            <a:noFill/>
          </a:ln>
        </p:spPr>
      </p:pic>
      <p:sp>
        <p:nvSpPr>
          <p:cNvPr id="376" name="Google Shape;376;p48"/>
          <p:cNvSpPr/>
          <p:nvPr/>
        </p:nvSpPr>
        <p:spPr>
          <a:xfrm>
            <a:off x="2555776" y="1268760"/>
            <a:ext cx="3830100" cy="1351025"/>
          </a:xfrm>
          <a:prstGeom prst="downArrowCallout">
            <a:avLst>
              <a:gd fmla="val 25000" name="adj1"/>
              <a:gd fmla="val 25000" name="adj2"/>
              <a:gd fmla="val 25000" name="adj3"/>
              <a:gd fmla="val 64977" name="adj4"/>
            </a:avLst>
          </a:prstGeom>
          <a:solidFill>
            <a:srgbClr val="FFD75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400" u="none" cap="none" strike="noStrike">
                <a:solidFill>
                  <a:schemeClr val="dk1"/>
                </a:solidFill>
                <a:latin typeface="Verdana"/>
                <a:ea typeface="Verdana"/>
                <a:cs typeface="Verdana"/>
                <a:sym typeface="Verdana"/>
              </a:rPr>
              <a:t>Evitar que sea modificada o alterada en forma no autorizada o por error</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8"/>
          <p:cNvSpPr/>
          <p:nvPr/>
        </p:nvSpPr>
        <p:spPr>
          <a:xfrm>
            <a:off x="378158" y="3704469"/>
            <a:ext cx="2696762" cy="2208534"/>
          </a:xfrm>
          <a:prstGeom prst="rightArrowCallout">
            <a:avLst>
              <a:gd fmla="val 25000" name="adj1"/>
              <a:gd fmla="val 25000" name="adj2"/>
              <a:gd fmla="val 25000" name="adj3"/>
              <a:gd fmla="val 64977" name="adj4"/>
            </a:avLst>
          </a:prstGeom>
          <a:solidFill>
            <a:srgbClr val="FFD75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Font typeface="Arial"/>
              <a:buNone/>
            </a:pPr>
            <a:r>
              <a:rPr b="0" i="0" lang="es" sz="1400" u="none" cap="none" strike="noStrike">
                <a:solidFill>
                  <a:schemeClr val="dk1"/>
                </a:solidFill>
                <a:latin typeface="Arial"/>
                <a:ea typeface="Arial"/>
                <a:cs typeface="Arial"/>
                <a:sym typeface="Arial"/>
              </a:rPr>
              <a:t>•</a:t>
            </a:r>
            <a:r>
              <a:rPr b="1" i="0" lang="es" sz="1400" u="none" cap="none" strike="noStrike">
                <a:solidFill>
                  <a:schemeClr val="dk1"/>
                </a:solidFill>
                <a:latin typeface="Verdana"/>
                <a:ea typeface="Verdana"/>
                <a:cs typeface="Verdana"/>
                <a:sym typeface="Verdana"/>
              </a:rPr>
              <a:t>Previnir</a:t>
            </a:r>
            <a:r>
              <a:rPr b="0" i="0" lang="es" sz="1400" u="none" cap="none" strike="noStrike">
                <a:solidFill>
                  <a:schemeClr val="dk1"/>
                </a:solidFill>
                <a:latin typeface="Verdana"/>
                <a:ea typeface="Verdana"/>
                <a:cs typeface="Verdana"/>
                <a:sym typeface="Verdana"/>
              </a:rPr>
              <a:t> </a:t>
            </a:r>
            <a:r>
              <a:rPr b="1" i="0" lang="es" sz="1400" u="none" cap="none" strike="noStrike">
                <a:solidFill>
                  <a:schemeClr val="dk1"/>
                </a:solidFill>
                <a:latin typeface="Verdana"/>
                <a:ea typeface="Verdana"/>
                <a:cs typeface="Verdana"/>
                <a:sym typeface="Verdana"/>
              </a:rPr>
              <a:t>Hurto o Robo de Información</a:t>
            </a:r>
            <a:endParaRPr b="1" i="0" sz="1400" u="none" cap="none" strike="noStrike">
              <a:solidFill>
                <a:schemeClr val="dk1"/>
              </a:solidFill>
              <a:latin typeface="Verdana"/>
              <a:ea typeface="Verdana"/>
              <a:cs typeface="Verdana"/>
              <a:sym typeface="Verdana"/>
            </a:endParaRPr>
          </a:p>
          <a:p>
            <a:pPr indent="0" lvl="0" marL="0" marR="0" rtl="0" algn="l">
              <a:lnSpc>
                <a:spcPct val="115000"/>
              </a:lnSpc>
              <a:spcBef>
                <a:spcPts val="1100"/>
              </a:spcBef>
              <a:spcAft>
                <a:spcPts val="0"/>
              </a:spcAft>
              <a:buClr>
                <a:srgbClr val="000000"/>
              </a:buClr>
              <a:buFont typeface="Arial"/>
              <a:buNone/>
            </a:pPr>
            <a:r>
              <a:rPr b="0" i="0" lang="es" sz="1400" u="none" cap="none" strike="noStrike">
                <a:solidFill>
                  <a:schemeClr val="dk1"/>
                </a:solidFill>
                <a:latin typeface="Verdana"/>
                <a:ea typeface="Verdana"/>
                <a:cs typeface="Verdana"/>
                <a:sym typeface="Verdana"/>
              </a:rPr>
              <a:t>•</a:t>
            </a:r>
            <a:r>
              <a:rPr b="1" i="0" lang="es" sz="1400" u="none" cap="none" strike="noStrike">
                <a:solidFill>
                  <a:schemeClr val="dk1"/>
                </a:solidFill>
                <a:latin typeface="Verdana"/>
                <a:ea typeface="Verdana"/>
                <a:cs typeface="Verdana"/>
                <a:sym typeface="Verdana"/>
              </a:rPr>
              <a:t>Evitar divulgar a personas no autorizadas o por error</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378" name="Google Shape;378;p48"/>
          <p:cNvSpPr/>
          <p:nvPr/>
        </p:nvSpPr>
        <p:spPr>
          <a:xfrm>
            <a:off x="5681274" y="3171976"/>
            <a:ext cx="3211206" cy="2591668"/>
          </a:xfrm>
          <a:prstGeom prst="leftArrowCallout">
            <a:avLst>
              <a:gd fmla="val 25000" name="adj1"/>
              <a:gd fmla="val 25000" name="adj2"/>
              <a:gd fmla="val 25000" name="adj3"/>
              <a:gd fmla="val 64977" name="adj4"/>
            </a:avLst>
          </a:prstGeom>
          <a:solidFill>
            <a:srgbClr val="FFD757"/>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0" i="0" lang="es" sz="1400" u="none" cap="none" strike="noStrike">
                <a:solidFill>
                  <a:schemeClr val="dk1"/>
                </a:solidFill>
                <a:latin typeface="Arial"/>
                <a:ea typeface="Arial"/>
                <a:cs typeface="Arial"/>
                <a:sym typeface="Arial"/>
              </a:rPr>
              <a:t>•</a:t>
            </a:r>
            <a:r>
              <a:rPr b="1" i="0" lang="es" sz="1400" u="none" cap="none" strike="noStrike">
                <a:solidFill>
                  <a:schemeClr val="dk1"/>
                </a:solidFill>
                <a:latin typeface="Verdana"/>
                <a:ea typeface="Verdana"/>
                <a:cs typeface="Verdana"/>
                <a:sym typeface="Verdana"/>
              </a:rPr>
              <a:t>Se ve afectada cuando es inaccesible accidental o intencionalmente</a:t>
            </a:r>
            <a:endParaRPr/>
          </a:p>
          <a:p>
            <a:pPr indent="0" lvl="0" marL="0" marR="0" rtl="0" algn="l">
              <a:lnSpc>
                <a:spcPct val="115000"/>
              </a:lnSpc>
              <a:spcBef>
                <a:spcPts val="1100"/>
              </a:spcBef>
              <a:spcAft>
                <a:spcPts val="0"/>
              </a:spcAft>
              <a:buClr>
                <a:srgbClr val="000000"/>
              </a:buClr>
              <a:buFont typeface="Arial"/>
              <a:buNone/>
            </a:pPr>
            <a:r>
              <a:rPr b="0" i="0" lang="es" sz="1400" u="none" cap="none" strike="noStrike">
                <a:solidFill>
                  <a:schemeClr val="dk1"/>
                </a:solidFill>
                <a:latin typeface="Arial"/>
                <a:ea typeface="Arial"/>
                <a:cs typeface="Arial"/>
                <a:sym typeface="Arial"/>
              </a:rPr>
              <a:t>•</a:t>
            </a:r>
            <a:r>
              <a:rPr b="1" i="0" lang="es" sz="1400" u="none" cap="none" strike="noStrike">
                <a:solidFill>
                  <a:schemeClr val="dk1"/>
                </a:solidFill>
                <a:latin typeface="Verdana"/>
                <a:ea typeface="Verdana"/>
                <a:cs typeface="Verdana"/>
                <a:sym typeface="Verdana"/>
              </a:rPr>
              <a:t>Mantenerla accesible en el momento que sea necesaria</a:t>
            </a:r>
            <a:endParaRPr b="1" i="0" sz="1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79" name="Google Shape;379;p48"/>
          <p:cNvPicPr preferRelativeResize="0"/>
          <p:nvPr/>
        </p:nvPicPr>
        <p:blipFill rotWithShape="1">
          <a:blip r:embed="rId5">
            <a:alphaModFix/>
          </a:blip>
          <a:srcRect b="0" l="0" r="0" t="0"/>
          <a:stretch/>
        </p:blipFill>
        <p:spPr>
          <a:xfrm>
            <a:off x="6832028" y="1772816"/>
            <a:ext cx="1924050" cy="1371600"/>
          </a:xfrm>
          <a:prstGeom prst="rect">
            <a:avLst/>
          </a:prstGeom>
          <a:noFill/>
          <a:ln>
            <a:noFill/>
          </a:ln>
        </p:spPr>
      </p:pic>
      <p:pic>
        <p:nvPicPr>
          <p:cNvPr id="380" name="Google Shape;380;p48"/>
          <p:cNvPicPr preferRelativeResize="0"/>
          <p:nvPr/>
        </p:nvPicPr>
        <p:blipFill rotWithShape="1">
          <a:blip r:embed="rId6">
            <a:alphaModFix/>
          </a:blip>
          <a:srcRect b="0" l="0" r="0" t="0"/>
          <a:stretch/>
        </p:blipFill>
        <p:spPr>
          <a:xfrm>
            <a:off x="827584" y="2276872"/>
            <a:ext cx="2076450" cy="134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Estrategias Administración de Riesgo</a:t>
            </a:r>
            <a:endParaRPr/>
          </a:p>
        </p:txBody>
      </p:sp>
      <p:sp>
        <p:nvSpPr>
          <p:cNvPr id="386" name="Google Shape;386;p49"/>
          <p:cNvSpPr txBox="1"/>
          <p:nvPr>
            <p:ph idx="4294967295"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Aceptar el Riesgo.</a:t>
            </a:r>
            <a:endParaRPr/>
          </a:p>
          <a:p>
            <a:pPr indent="-342900" lvl="0" marL="457200" marR="0" rtl="0" algn="l">
              <a:lnSpc>
                <a:spcPct val="115000"/>
              </a:lnSpc>
              <a:spcBef>
                <a:spcPts val="36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Mitigar (Reducir) el Riesgo.</a:t>
            </a:r>
            <a:endParaRPr/>
          </a:p>
          <a:p>
            <a:pPr indent="-342900" lvl="0" marL="457200" marR="0" rtl="0" algn="l">
              <a:lnSpc>
                <a:spcPct val="115000"/>
              </a:lnSpc>
              <a:spcBef>
                <a:spcPts val="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Transferir el Riesgo.</a:t>
            </a:r>
            <a:endParaRPr/>
          </a:p>
          <a:p>
            <a:pPr indent="-228600" lvl="0" marL="342900" marR="0" rtl="0" algn="l">
              <a:lnSpc>
                <a:spcPct val="115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387" name="Google Shape;387;p49"/>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88" name="Google Shape;388;p49"/>
          <p:cNvPicPr preferRelativeResize="0"/>
          <p:nvPr/>
        </p:nvPicPr>
        <p:blipFill rotWithShape="1">
          <a:blip r:embed="rId3">
            <a:alphaModFix/>
          </a:blip>
          <a:srcRect b="0" l="0" r="0" t="0"/>
          <a:stretch/>
        </p:blipFill>
        <p:spPr>
          <a:xfrm>
            <a:off x="4305525" y="2521050"/>
            <a:ext cx="3884699" cy="3611399"/>
          </a:xfrm>
          <a:prstGeom prst="rect">
            <a:avLst/>
          </a:prstGeom>
          <a:noFill/>
          <a:ln>
            <a:noFill/>
          </a:ln>
        </p:spPr>
      </p:pic>
      <p:pic>
        <p:nvPicPr>
          <p:cNvPr id="389" name="Google Shape;389;p49"/>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pic>
        <p:nvPicPr>
          <p:cNvPr id="390" name="Google Shape;390;p49"/>
          <p:cNvPicPr preferRelativeResize="0"/>
          <p:nvPr/>
        </p:nvPicPr>
        <p:blipFill rotWithShape="1">
          <a:blip r:embed="rId5">
            <a:alphaModFix/>
          </a:blip>
          <a:srcRect b="0" l="0" r="0" t="0"/>
          <a:stretch/>
        </p:blipFill>
        <p:spPr>
          <a:xfrm>
            <a:off x="1115616" y="2852936"/>
            <a:ext cx="1771650" cy="2314575"/>
          </a:xfrm>
          <a:prstGeom prst="rect">
            <a:avLst/>
          </a:prstGeom>
          <a:noFill/>
          <a:ln>
            <a:noFill/>
          </a:ln>
        </p:spPr>
      </p:pic>
      <p:pic>
        <p:nvPicPr>
          <p:cNvPr id="391" name="Google Shape;391;p49"/>
          <p:cNvPicPr preferRelativeResize="0"/>
          <p:nvPr/>
        </p:nvPicPr>
        <p:blipFill rotWithShape="1">
          <a:blip r:embed="rId6">
            <a:alphaModFix/>
          </a:blip>
          <a:srcRect b="0" l="0" r="0" t="0"/>
          <a:stretch/>
        </p:blipFill>
        <p:spPr>
          <a:xfrm>
            <a:off x="611560" y="1700808"/>
            <a:ext cx="253064" cy="249630"/>
          </a:xfrm>
          <a:prstGeom prst="rect">
            <a:avLst/>
          </a:prstGeom>
          <a:noFill/>
          <a:ln>
            <a:noFill/>
          </a:ln>
        </p:spPr>
      </p:pic>
      <p:pic>
        <p:nvPicPr>
          <p:cNvPr id="392" name="Google Shape;392;p49"/>
          <p:cNvPicPr preferRelativeResize="0"/>
          <p:nvPr/>
        </p:nvPicPr>
        <p:blipFill rotWithShape="1">
          <a:blip r:embed="rId6">
            <a:alphaModFix/>
          </a:blip>
          <a:srcRect b="0" l="0" r="0" t="0"/>
          <a:stretch/>
        </p:blipFill>
        <p:spPr>
          <a:xfrm>
            <a:off x="611560" y="2027242"/>
            <a:ext cx="253064" cy="249630"/>
          </a:xfrm>
          <a:prstGeom prst="rect">
            <a:avLst/>
          </a:prstGeom>
          <a:noFill/>
          <a:ln>
            <a:noFill/>
          </a:ln>
        </p:spPr>
      </p:pic>
      <p:pic>
        <p:nvPicPr>
          <p:cNvPr id="393" name="Google Shape;393;p49"/>
          <p:cNvPicPr preferRelativeResize="0"/>
          <p:nvPr/>
        </p:nvPicPr>
        <p:blipFill rotWithShape="1">
          <a:blip r:embed="rId6">
            <a:alphaModFix/>
          </a:blip>
          <a:srcRect b="0" l="0" r="0" t="0"/>
          <a:stretch/>
        </p:blipFill>
        <p:spPr>
          <a:xfrm>
            <a:off x="611560" y="2315274"/>
            <a:ext cx="253064" cy="2496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399" name="Google Shape;399;p50"/>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400" name="Google Shape;400;p50"/>
          <p:cNvSpPr txBox="1"/>
          <p:nvPr/>
        </p:nvSpPr>
        <p:spPr>
          <a:xfrm>
            <a:off x="864624" y="2753122"/>
            <a:ext cx="2555248" cy="53348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400" u="sng" cap="small" strike="noStrike">
                <a:solidFill>
                  <a:schemeClr val="hlink"/>
                </a:solidFill>
                <a:latin typeface="Garamond"/>
                <a:ea typeface="Garamond"/>
                <a:cs typeface="Garamond"/>
                <a:sym typeface="Garamond"/>
                <a:hlinkClick r:id="rId4"/>
              </a:rPr>
              <a:t>En el individuo</a:t>
            </a:r>
            <a:endParaRPr b="1" i="0" sz="2400" u="none" cap="small" strike="noStrike">
              <a:solidFill>
                <a:srgbClr val="38761D"/>
              </a:solidFill>
              <a:latin typeface="Garamond"/>
              <a:ea typeface="Garamond"/>
              <a:cs typeface="Garamond"/>
              <a:sym typeface="Garamond"/>
            </a:endParaRPr>
          </a:p>
        </p:txBody>
      </p:sp>
      <p:sp>
        <p:nvSpPr>
          <p:cNvPr id="401" name="Google Shape;401;p50"/>
          <p:cNvSpPr txBox="1"/>
          <p:nvPr/>
        </p:nvSpPr>
        <p:spPr>
          <a:xfrm>
            <a:off x="206533" y="961554"/>
            <a:ext cx="8442900" cy="95501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Se puede definir como el método que incrementa la ausencia de riesgo, la confianza en algo o en alguien y puede referirse a los mecanismos que aseguran el buen funcionamiento de una cosa. </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402" name="Google Shape;402;p50"/>
          <p:cNvSpPr txBox="1"/>
          <p:nvPr/>
        </p:nvSpPr>
        <p:spPr>
          <a:xfrm>
            <a:off x="609600" y="427037"/>
            <a:ext cx="8229600" cy="75364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Seguridad</a:t>
            </a:r>
            <a:endParaRPr b="1" i="0" sz="2800" u="none" cap="small" strike="noStrike">
              <a:solidFill>
                <a:srgbClr val="38761D"/>
              </a:solidFill>
              <a:latin typeface="Garamond"/>
              <a:ea typeface="Garamond"/>
              <a:cs typeface="Garamond"/>
              <a:sym typeface="Garamond"/>
            </a:endParaRPr>
          </a:p>
        </p:txBody>
      </p:sp>
      <p:sp>
        <p:nvSpPr>
          <p:cNvPr id="403" name="Google Shape;403;p50"/>
          <p:cNvSpPr txBox="1"/>
          <p:nvPr/>
        </p:nvSpPr>
        <p:spPr>
          <a:xfrm>
            <a:off x="4589165" y="2701342"/>
            <a:ext cx="3184586" cy="63704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5900"/>
              </a:buClr>
              <a:buFont typeface="Garamond"/>
              <a:buNone/>
            </a:pPr>
            <a:r>
              <a:rPr b="1" i="0" lang="es" sz="2400" u="sng" cap="small" strike="noStrike">
                <a:solidFill>
                  <a:schemeClr val="hlink"/>
                </a:solidFill>
                <a:latin typeface="Garamond"/>
                <a:ea typeface="Garamond"/>
                <a:cs typeface="Garamond"/>
                <a:sym typeface="Garamond"/>
                <a:hlinkClick r:id="rId5"/>
              </a:rPr>
              <a:t>En la organización</a:t>
            </a:r>
            <a:endParaRPr b="1" i="0" sz="2400" u="none" cap="small" strike="noStrike">
              <a:solidFill>
                <a:srgbClr val="38761D"/>
              </a:solidFill>
              <a:latin typeface="Garamond"/>
              <a:ea typeface="Garamond"/>
              <a:cs typeface="Garamond"/>
              <a:sym typeface="Garamond"/>
            </a:endParaRPr>
          </a:p>
        </p:txBody>
      </p:sp>
      <p:sp>
        <p:nvSpPr>
          <p:cNvPr id="404" name="Google Shape;404;p50"/>
          <p:cNvSpPr txBox="1"/>
          <p:nvPr/>
        </p:nvSpPr>
        <p:spPr>
          <a:xfrm>
            <a:off x="586490" y="3146876"/>
            <a:ext cx="3818384" cy="1791897"/>
          </a:xfrm>
          <a:prstGeom prst="rect">
            <a:avLst/>
          </a:prstGeom>
          <a:noFill/>
          <a:ln>
            <a:noFill/>
          </a:ln>
        </p:spPr>
        <p:txBody>
          <a:bodyPr anchorCtr="0" anchor="t" bIns="91425" lIns="91425" spcFirstLastPara="1" rIns="91425" wrap="square" tIns="91425">
            <a:noAutofit/>
          </a:bodyPr>
          <a:lstStyle/>
          <a:p>
            <a:pPr indent="0" lvl="0" marL="0" marR="0" rtl="0" algn="just">
              <a:lnSpc>
                <a:spcPct val="97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Prácticas que realiza cada persona, para proteger su privacidad e identidad, evitando que su información, llegue a manos no adecuadas y sea usada de forma inapropiada.</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405" name="Google Shape;405;p50"/>
          <p:cNvSpPr txBox="1"/>
          <p:nvPr/>
        </p:nvSpPr>
        <p:spPr>
          <a:xfrm>
            <a:off x="4653691" y="3097686"/>
            <a:ext cx="3939397" cy="1736926"/>
          </a:xfrm>
          <a:prstGeom prst="rect">
            <a:avLst/>
          </a:prstGeom>
          <a:noFill/>
          <a:ln>
            <a:noFill/>
          </a:ln>
        </p:spPr>
        <p:txBody>
          <a:bodyPr anchorCtr="0" anchor="t" bIns="91425" lIns="91425" spcFirstLastPara="1" rIns="91425" wrap="square" tIns="91425">
            <a:noAutofit/>
          </a:bodyPr>
          <a:lstStyle/>
          <a:p>
            <a:pPr indent="0" lvl="0" marL="0" marR="0" rtl="0" algn="just">
              <a:lnSpc>
                <a:spcPct val="97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Son  metodologías, prácticas y procedimientos que buscan proteger los recursos de la organización, como son la información, las comunicaciones y el software que le pertenece.</a:t>
            </a:r>
            <a:endParaRPr/>
          </a:p>
        </p:txBody>
      </p:sp>
      <p:pic>
        <p:nvPicPr>
          <p:cNvPr id="406" name="Google Shape;406;p50"/>
          <p:cNvPicPr preferRelativeResize="0"/>
          <p:nvPr/>
        </p:nvPicPr>
        <p:blipFill rotWithShape="1">
          <a:blip r:embed="rId6">
            <a:alphaModFix/>
          </a:blip>
          <a:srcRect b="0" l="0" r="0" t="0"/>
          <a:stretch/>
        </p:blipFill>
        <p:spPr>
          <a:xfrm>
            <a:off x="1126587" y="4867934"/>
            <a:ext cx="2801700" cy="1232772"/>
          </a:xfrm>
          <a:prstGeom prst="rect">
            <a:avLst/>
          </a:prstGeom>
          <a:noFill/>
          <a:ln>
            <a:noFill/>
          </a:ln>
        </p:spPr>
      </p:pic>
      <p:pic>
        <p:nvPicPr>
          <p:cNvPr id="407" name="Google Shape;407;p50"/>
          <p:cNvPicPr preferRelativeResize="0"/>
          <p:nvPr/>
        </p:nvPicPr>
        <p:blipFill rotWithShape="1">
          <a:blip r:embed="rId7">
            <a:alphaModFix/>
          </a:blip>
          <a:srcRect b="0" l="0" r="0" t="0"/>
          <a:stretch/>
        </p:blipFill>
        <p:spPr>
          <a:xfrm>
            <a:off x="5868144" y="4542811"/>
            <a:ext cx="2518608" cy="1617096"/>
          </a:xfrm>
          <a:prstGeom prst="rect">
            <a:avLst/>
          </a:prstGeom>
          <a:noFill/>
          <a:ln>
            <a:noFill/>
          </a:ln>
        </p:spPr>
      </p:pic>
      <p:sp>
        <p:nvSpPr>
          <p:cNvPr id="408" name="Google Shape;408;p50"/>
          <p:cNvSpPr/>
          <p:nvPr/>
        </p:nvSpPr>
        <p:spPr>
          <a:xfrm>
            <a:off x="92612" y="2081427"/>
            <a:ext cx="1033975" cy="228900"/>
          </a:xfrm>
          <a:prstGeom prst="homePlat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A86E8"/>
              </a:buClr>
              <a:buFont typeface="Arial"/>
              <a:buNone/>
            </a:pPr>
            <a:r>
              <a:rPr b="1" i="0" lang="es" sz="1400" u="none" cap="none" strike="noStrike">
                <a:solidFill>
                  <a:srgbClr val="FF0000"/>
                </a:solidFill>
                <a:latin typeface="Arial"/>
                <a:ea typeface="Arial"/>
                <a:cs typeface="Arial"/>
                <a:sym typeface="Arial"/>
              </a:rPr>
              <a:t>VIDEOS</a:t>
            </a:r>
            <a:endParaRPr b="1" i="0" sz="1400" u="none" cap="none" strike="noStrike">
              <a:solidFill>
                <a:srgbClr val="FF0000"/>
              </a:solidFill>
              <a:latin typeface="Arial"/>
              <a:ea typeface="Arial"/>
              <a:cs typeface="Arial"/>
              <a:sym typeface="Arial"/>
            </a:endParaRPr>
          </a:p>
        </p:txBody>
      </p:sp>
      <p:sp>
        <p:nvSpPr>
          <p:cNvPr id="409" name="Google Shape;409;p50"/>
          <p:cNvSpPr txBox="1"/>
          <p:nvPr/>
        </p:nvSpPr>
        <p:spPr>
          <a:xfrm>
            <a:off x="2166107" y="2192347"/>
            <a:ext cx="4975169"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43053"/>
              </a:buClr>
              <a:buFont typeface="Garamond"/>
              <a:buNone/>
            </a:pPr>
            <a:r>
              <a:rPr b="1" i="0" lang="es" sz="2400" u="sng" cap="none" strike="noStrike">
                <a:solidFill>
                  <a:schemeClr val="hlink"/>
                </a:solidFill>
                <a:latin typeface="Garamond"/>
                <a:ea typeface="Garamond"/>
                <a:cs typeface="Garamond"/>
                <a:sym typeface="Garamond"/>
                <a:hlinkClick r:id="rId8"/>
              </a:rPr>
              <a:t>SEGURIDAD DE INFORMACIÓN</a:t>
            </a:r>
            <a:endParaRPr b="1" i="0" sz="2400" u="none" cap="none" strike="noStrike">
              <a:solidFill>
                <a:srgbClr val="143053"/>
              </a:solidFill>
              <a:latin typeface="Garamond"/>
              <a:ea typeface="Garamond"/>
              <a:cs typeface="Garamond"/>
              <a:sym typeface="Garamond"/>
            </a:endParaRPr>
          </a:p>
          <a:p>
            <a:pPr indent="0" lvl="0" marL="0" marR="0" rtl="0" algn="ctr">
              <a:lnSpc>
                <a:spcPct val="100000"/>
              </a:lnSpc>
              <a:spcBef>
                <a:spcPts val="0"/>
              </a:spcBef>
              <a:spcAft>
                <a:spcPts val="0"/>
              </a:spcAft>
              <a:buClr>
                <a:srgbClr val="000000"/>
              </a:buClr>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1"/>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Principios, Políticas y Normas</a:t>
            </a:r>
            <a:endParaRPr/>
          </a:p>
        </p:txBody>
      </p:sp>
      <p:sp>
        <p:nvSpPr>
          <p:cNvPr id="415" name="Google Shape;415;p51"/>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416" name="Google Shape;416;p51"/>
          <p:cNvPicPr preferRelativeResize="0"/>
          <p:nvPr/>
        </p:nvPicPr>
        <p:blipFill rotWithShape="1">
          <a:blip r:embed="rId3">
            <a:alphaModFix/>
          </a:blip>
          <a:srcRect b="0" l="0" r="0" t="0"/>
          <a:stretch/>
        </p:blipFill>
        <p:spPr>
          <a:xfrm>
            <a:off x="2286000" y="1625775"/>
            <a:ext cx="3795600" cy="3875700"/>
          </a:xfrm>
          <a:prstGeom prst="rect">
            <a:avLst/>
          </a:prstGeom>
          <a:noFill/>
          <a:ln>
            <a:noFill/>
          </a:ln>
        </p:spPr>
      </p:pic>
      <p:pic>
        <p:nvPicPr>
          <p:cNvPr id="417" name="Google Shape;417;p51"/>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Propósito</a:t>
            </a:r>
            <a:endParaRPr/>
          </a:p>
        </p:txBody>
      </p:sp>
      <p:sp>
        <p:nvSpPr>
          <p:cNvPr id="214" name="Google Shape;214;p34"/>
          <p:cNvSpPr txBox="1"/>
          <p:nvPr>
            <p:ph idx="4294967295" type="body"/>
          </p:nvPr>
        </p:nvSpPr>
        <p:spPr>
          <a:xfrm>
            <a:off x="457200" y="2258625"/>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Generar el Compromiso del Personal en la aplicación del Sistema de </a:t>
            </a:r>
            <a:r>
              <a:rPr b="1" i="0" lang="es" sz="1800" u="none" cap="none" strike="noStrike">
                <a:solidFill>
                  <a:srgbClr val="143053"/>
                </a:solidFill>
                <a:latin typeface="Helvetica Neue"/>
                <a:ea typeface="Helvetica Neue"/>
                <a:cs typeface="Helvetica Neue"/>
                <a:sym typeface="Helvetica Neue"/>
              </a:rPr>
              <a:t>Seguridad </a:t>
            </a:r>
            <a:r>
              <a:rPr b="0" i="0" lang="es" sz="1800" u="none" cap="none" strike="noStrike">
                <a:solidFill>
                  <a:srgbClr val="143053"/>
                </a:solidFill>
                <a:latin typeface="Helvetica Neue"/>
                <a:ea typeface="Helvetica Neue"/>
                <a:cs typeface="Helvetica Neue"/>
                <a:sym typeface="Helvetica Neue"/>
              </a:rPr>
              <a:t>de </a:t>
            </a:r>
            <a:r>
              <a:rPr b="1" i="0" lang="es" sz="1800" u="none" cap="none" strike="noStrike">
                <a:solidFill>
                  <a:srgbClr val="143053"/>
                </a:solidFill>
                <a:latin typeface="Helvetica Neue"/>
                <a:ea typeface="Helvetica Neue"/>
                <a:cs typeface="Helvetica Neue"/>
                <a:sym typeface="Helvetica Neue"/>
              </a:rPr>
              <a:t>Activos </a:t>
            </a:r>
            <a:r>
              <a:rPr b="0" i="0" lang="es" sz="1800" u="none" cap="none" strike="noStrike">
                <a:solidFill>
                  <a:srgbClr val="143053"/>
                </a:solidFill>
                <a:latin typeface="Helvetica Neue"/>
                <a:ea typeface="Helvetica Neue"/>
                <a:cs typeface="Helvetica Neue"/>
                <a:sym typeface="Helvetica Neue"/>
              </a:rPr>
              <a:t>de Información, a fin de Garantizar su Administración y </a:t>
            </a:r>
            <a:r>
              <a:rPr b="1" i="0" lang="es" sz="1800" u="none" cap="none" strike="noStrike">
                <a:solidFill>
                  <a:srgbClr val="143053"/>
                </a:solidFill>
                <a:latin typeface="Helvetica Neue"/>
                <a:ea typeface="Helvetica Neue"/>
                <a:cs typeface="Helvetica Neue"/>
                <a:sym typeface="Helvetica Neue"/>
              </a:rPr>
              <a:t>Cumplimiento </a:t>
            </a:r>
            <a:r>
              <a:rPr b="0" i="0" lang="es" sz="1800" u="none" cap="none" strike="noStrike">
                <a:solidFill>
                  <a:srgbClr val="143053"/>
                </a:solidFill>
                <a:latin typeface="Helvetica Neue"/>
                <a:ea typeface="Helvetica Neue"/>
                <a:cs typeface="Helvetica Neue"/>
                <a:sym typeface="Helvetica Neue"/>
              </a:rPr>
              <a:t>en el marco de los </a:t>
            </a:r>
            <a:r>
              <a:rPr b="1" i="0" lang="es" sz="1800" u="none" cap="none" strike="noStrike">
                <a:solidFill>
                  <a:srgbClr val="143053"/>
                </a:solidFill>
                <a:latin typeface="Helvetica Neue"/>
                <a:ea typeface="Helvetica Neue"/>
                <a:cs typeface="Helvetica Neue"/>
                <a:sym typeface="Helvetica Neue"/>
              </a:rPr>
              <a:t>Principios, Políticas y Normas</a:t>
            </a:r>
            <a:r>
              <a:rPr b="0" i="0" lang="es" sz="1800" u="none" cap="none" strike="noStrike">
                <a:solidFill>
                  <a:srgbClr val="143053"/>
                </a:solidFill>
                <a:latin typeface="Helvetica Neue"/>
                <a:ea typeface="Helvetica Neue"/>
                <a:cs typeface="Helvetica Neue"/>
                <a:sym typeface="Helvetica Neue"/>
              </a:rPr>
              <a:t> desarrolladas por Banesco.</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sp>
        <p:nvSpPr>
          <p:cNvPr id="215" name="Google Shape;215;p34"/>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16" name="Google Shape;216;p3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217" name="Google Shape;217;p34"/>
          <p:cNvPicPr preferRelativeResize="0"/>
          <p:nvPr/>
        </p:nvPicPr>
        <p:blipFill rotWithShape="1">
          <a:blip r:embed="rId4">
            <a:alphaModFix/>
          </a:blip>
          <a:srcRect b="0" l="0" r="0" t="0"/>
          <a:stretch/>
        </p:blipFill>
        <p:spPr>
          <a:xfrm>
            <a:off x="1115616" y="2348880"/>
            <a:ext cx="253064" cy="249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idx="4294967295" type="title"/>
          </p:nvPr>
        </p:nvSpPr>
        <p:spPr>
          <a:xfrm>
            <a:off x="457200" y="363468"/>
            <a:ext cx="8229600"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Principios, Políticas y Normas</a:t>
            </a:r>
            <a:endParaRPr/>
          </a:p>
        </p:txBody>
      </p:sp>
      <p:sp>
        <p:nvSpPr>
          <p:cNvPr id="423" name="Google Shape;423;p52"/>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424" name="Google Shape;424;p52"/>
          <p:cNvPicPr preferRelativeResize="0"/>
          <p:nvPr/>
        </p:nvPicPr>
        <p:blipFill rotWithShape="1">
          <a:blip r:embed="rId3">
            <a:alphaModFix/>
          </a:blip>
          <a:srcRect b="0" l="0" r="0" t="0"/>
          <a:stretch/>
        </p:blipFill>
        <p:spPr>
          <a:xfrm>
            <a:off x="668947" y="1606050"/>
            <a:ext cx="7805999" cy="4492499"/>
          </a:xfrm>
          <a:prstGeom prst="rect">
            <a:avLst/>
          </a:prstGeom>
          <a:noFill/>
          <a:ln>
            <a:noFill/>
          </a:ln>
        </p:spPr>
      </p:pic>
      <p:pic>
        <p:nvPicPr>
          <p:cNvPr id="425" name="Google Shape;425;p52"/>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Principios, Políticas y Normas</a:t>
            </a:r>
            <a:endParaRPr/>
          </a:p>
        </p:txBody>
      </p:sp>
      <p:sp>
        <p:nvSpPr>
          <p:cNvPr id="431" name="Google Shape;431;p53"/>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432" name="Google Shape;432;p53"/>
          <p:cNvPicPr preferRelativeResize="0"/>
          <p:nvPr/>
        </p:nvPicPr>
        <p:blipFill rotWithShape="1">
          <a:blip r:embed="rId3">
            <a:alphaModFix/>
          </a:blip>
          <a:srcRect b="0" l="0" r="0" t="0"/>
          <a:stretch/>
        </p:blipFill>
        <p:spPr>
          <a:xfrm>
            <a:off x="1965975" y="1163800"/>
            <a:ext cx="5073900" cy="4745700"/>
          </a:xfrm>
          <a:prstGeom prst="rect">
            <a:avLst/>
          </a:prstGeom>
          <a:noFill/>
          <a:ln>
            <a:noFill/>
          </a:ln>
        </p:spPr>
      </p:pic>
      <p:pic>
        <p:nvPicPr>
          <p:cNvPr id="433" name="Google Shape;433;p53"/>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439" name="Google Shape;439;p54"/>
          <p:cNvSpPr txBox="1"/>
          <p:nvPr>
            <p:ph idx="4294967295" type="body"/>
          </p:nvPr>
        </p:nvSpPr>
        <p:spPr>
          <a:xfrm>
            <a:off x="506272" y="3164065"/>
            <a:ext cx="8237408" cy="2137143"/>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15000"/>
              </a:lnSpc>
              <a:spcBef>
                <a:spcPts val="0"/>
              </a:spcBef>
              <a:spcAft>
                <a:spcPts val="0"/>
              </a:spcAft>
              <a:buClr>
                <a:srgbClr val="000000"/>
              </a:buClr>
              <a:buFont typeface="Arial"/>
              <a:buNone/>
            </a:pPr>
            <a:r>
              <a:rPr b="0" i="0" lang="es" sz="1800" u="none" cap="none" strike="noStrike">
                <a:solidFill>
                  <a:schemeClr val="dk2"/>
                </a:solidFill>
                <a:latin typeface="Verdana"/>
                <a:ea typeface="Verdana"/>
                <a:cs typeface="Verdana"/>
                <a:sym typeface="Verdana"/>
              </a:rPr>
              <a:t>Mantener actualizadas las políticas y procesos para aplicar cambios en la organización</a:t>
            </a:r>
            <a:endParaRPr b="0" i="0" sz="1800" u="none" cap="none" strike="noStrike">
              <a:solidFill>
                <a:schemeClr val="dk2"/>
              </a:solidFill>
              <a:latin typeface="Verdana"/>
              <a:ea typeface="Verdana"/>
              <a:cs typeface="Verdana"/>
              <a:sym typeface="Verdana"/>
            </a:endParaRPr>
          </a:p>
          <a:p>
            <a:pPr indent="-228600" lvl="0" marL="342900" marR="0" rtl="0" algn="just">
              <a:lnSpc>
                <a:spcPct val="115000"/>
              </a:lnSpc>
              <a:spcBef>
                <a:spcPts val="500"/>
              </a:spcBef>
              <a:spcAft>
                <a:spcPts val="0"/>
              </a:spcAft>
              <a:buClr>
                <a:srgbClr val="000000"/>
              </a:buClr>
              <a:buFont typeface="Arial"/>
              <a:buNone/>
            </a:pPr>
            <a:r>
              <a:rPr b="0" i="0" lang="es" sz="1800" u="none" cap="none" strike="noStrike">
                <a:solidFill>
                  <a:schemeClr val="dk2"/>
                </a:solidFill>
                <a:latin typeface="Verdana"/>
                <a:ea typeface="Verdana"/>
                <a:cs typeface="Verdana"/>
                <a:sym typeface="Verdana"/>
              </a:rPr>
              <a:t>Establecer un plan de divulgación de las Políticas</a:t>
            </a:r>
            <a:endParaRPr/>
          </a:p>
          <a:p>
            <a:pPr indent="-228600" lvl="0" marL="342900" marR="0" rtl="0" algn="just">
              <a:lnSpc>
                <a:spcPct val="115000"/>
              </a:lnSpc>
              <a:spcBef>
                <a:spcPts val="500"/>
              </a:spcBef>
              <a:spcAft>
                <a:spcPts val="0"/>
              </a:spcAft>
              <a:buClr>
                <a:srgbClr val="000000"/>
              </a:buClr>
              <a:buFont typeface="Arial"/>
              <a:buNone/>
            </a:pPr>
            <a:r>
              <a:rPr b="0" i="0" lang="es" sz="1800" u="none" cap="none" strike="noStrike">
                <a:solidFill>
                  <a:schemeClr val="dk2"/>
                </a:solidFill>
                <a:latin typeface="Verdana"/>
                <a:ea typeface="Verdana"/>
                <a:cs typeface="Verdana"/>
                <a:sym typeface="Verdana"/>
              </a:rPr>
              <a:t>Es obligación de los usuarios sin excepción alguna, conocer, respetar, cumplir y hacer cumplir las Políticas de Seguridad de Información de la organización (Banesco Banco Universal)</a:t>
            </a:r>
            <a:endParaRPr/>
          </a:p>
        </p:txBody>
      </p:sp>
      <p:sp>
        <p:nvSpPr>
          <p:cNvPr id="440" name="Google Shape;440;p54"/>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41" name="Google Shape;441;p54"/>
          <p:cNvSpPr/>
          <p:nvPr/>
        </p:nvSpPr>
        <p:spPr>
          <a:xfrm>
            <a:off x="271475" y="924300"/>
            <a:ext cx="4778100" cy="5235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Helvetica Neue"/>
              <a:buNone/>
            </a:pPr>
            <a:r>
              <a:rPr b="1" i="0" lang="es" sz="1600" u="none" cap="none" strike="noStrike">
                <a:solidFill>
                  <a:srgbClr val="FFFFFF"/>
                </a:solidFill>
                <a:latin typeface="Helvetica Neue"/>
                <a:ea typeface="Helvetica Neue"/>
                <a:cs typeface="Helvetica Neue"/>
                <a:sym typeface="Helvetica Neue"/>
              </a:rPr>
              <a:t>POLÍTICAS DE SEGURIDAD INFORMACIÓN</a:t>
            </a:r>
            <a:endParaRPr/>
          </a:p>
        </p:txBody>
      </p:sp>
      <p:pic>
        <p:nvPicPr>
          <p:cNvPr id="442" name="Google Shape;442;p5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443" name="Google Shape;443;p54"/>
          <p:cNvPicPr preferRelativeResize="0"/>
          <p:nvPr/>
        </p:nvPicPr>
        <p:blipFill rotWithShape="1">
          <a:blip r:embed="rId4">
            <a:alphaModFix/>
          </a:blip>
          <a:srcRect b="0" l="0" r="0" t="0"/>
          <a:stretch/>
        </p:blipFill>
        <p:spPr>
          <a:xfrm>
            <a:off x="413020" y="3272244"/>
            <a:ext cx="253064" cy="249630"/>
          </a:xfrm>
          <a:prstGeom prst="rect">
            <a:avLst/>
          </a:prstGeom>
          <a:noFill/>
          <a:ln>
            <a:noFill/>
          </a:ln>
        </p:spPr>
      </p:pic>
      <p:pic>
        <p:nvPicPr>
          <p:cNvPr id="444" name="Google Shape;444;p54"/>
          <p:cNvPicPr preferRelativeResize="0"/>
          <p:nvPr/>
        </p:nvPicPr>
        <p:blipFill rotWithShape="1">
          <a:blip r:embed="rId4">
            <a:alphaModFix/>
          </a:blip>
          <a:srcRect b="0" l="0" r="0" t="0"/>
          <a:stretch/>
        </p:blipFill>
        <p:spPr>
          <a:xfrm>
            <a:off x="395185" y="3936690"/>
            <a:ext cx="253064" cy="249630"/>
          </a:xfrm>
          <a:prstGeom prst="rect">
            <a:avLst/>
          </a:prstGeom>
          <a:noFill/>
          <a:ln>
            <a:noFill/>
          </a:ln>
        </p:spPr>
      </p:pic>
      <p:pic>
        <p:nvPicPr>
          <p:cNvPr id="445" name="Google Shape;445;p54"/>
          <p:cNvPicPr preferRelativeResize="0"/>
          <p:nvPr/>
        </p:nvPicPr>
        <p:blipFill rotWithShape="1">
          <a:blip r:embed="rId4">
            <a:alphaModFix/>
          </a:blip>
          <a:srcRect b="0" l="0" r="0" t="0"/>
          <a:stretch/>
        </p:blipFill>
        <p:spPr>
          <a:xfrm>
            <a:off x="379740" y="4339793"/>
            <a:ext cx="253064" cy="249630"/>
          </a:xfrm>
          <a:prstGeom prst="rect">
            <a:avLst/>
          </a:prstGeom>
          <a:noFill/>
          <a:ln>
            <a:noFill/>
          </a:ln>
        </p:spPr>
      </p:pic>
      <p:sp>
        <p:nvSpPr>
          <p:cNvPr id="446" name="Google Shape;446;p54"/>
          <p:cNvSpPr txBox="1"/>
          <p:nvPr/>
        </p:nvSpPr>
        <p:spPr>
          <a:xfrm>
            <a:off x="295882" y="1604031"/>
            <a:ext cx="8461547"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Las Políticas de Seguridad de la Información y los elementos que la soportan, deben ser desarrollados y mantenerse actualizados en función de los riesgos a los cuales se encuentra expuesta la organización</a:t>
            </a:r>
            <a:endParaRPr/>
          </a:p>
        </p:txBody>
      </p:sp>
      <p:sp>
        <p:nvSpPr>
          <p:cNvPr id="447" name="Google Shape;447;p54"/>
          <p:cNvSpPr txBox="1"/>
          <p:nvPr/>
        </p:nvSpPr>
        <p:spPr>
          <a:xfrm>
            <a:off x="539552" y="5448579"/>
            <a:ext cx="8217877" cy="707886"/>
          </a:xfrm>
          <a:prstGeom prst="rect">
            <a:avLst/>
          </a:prstGeom>
          <a:noFill/>
          <a:ln>
            <a:noFill/>
          </a:ln>
        </p:spPr>
        <p:txBody>
          <a:bodyPr anchorCtr="0" anchor="t" bIns="45700" lIns="91425" spcFirstLastPara="1" rIns="91425" wrap="square" tIns="45700">
            <a:noAutofit/>
          </a:bodyPr>
          <a:lstStyle/>
          <a:p>
            <a:pPr indent="-228600" lvl="0" marL="342900" marR="0" rtl="0" algn="ctr">
              <a:lnSpc>
                <a:spcPct val="100000"/>
              </a:lnSpc>
              <a:spcBef>
                <a:spcPts val="0"/>
              </a:spcBef>
              <a:spcAft>
                <a:spcPts val="0"/>
              </a:spcAft>
              <a:buClr>
                <a:srgbClr val="143053"/>
              </a:buClr>
              <a:buFont typeface="Verdana"/>
              <a:buNone/>
            </a:pPr>
            <a:r>
              <a:rPr b="1" i="0" lang="es" sz="2000" u="none" cap="none" strike="noStrike">
                <a:solidFill>
                  <a:srgbClr val="FF0000"/>
                </a:solidFill>
                <a:latin typeface="Verdana"/>
                <a:ea typeface="Verdana"/>
                <a:cs typeface="Verdana"/>
                <a:sym typeface="Verdana"/>
              </a:rPr>
              <a:t>“El desconocimiento de la ley, politicas y normas no lo exime de su cumplimiento”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55"/>
          <p:cNvPicPr preferRelativeResize="0"/>
          <p:nvPr/>
        </p:nvPicPr>
        <p:blipFill rotWithShape="1">
          <a:blip r:embed="rId3">
            <a:alphaModFix/>
          </a:blip>
          <a:srcRect b="0" l="0" r="0" t="0"/>
          <a:stretch/>
        </p:blipFill>
        <p:spPr>
          <a:xfrm>
            <a:off x="647237" y="3165845"/>
            <a:ext cx="7722300" cy="3316798"/>
          </a:xfrm>
          <a:prstGeom prst="rect">
            <a:avLst/>
          </a:prstGeom>
          <a:noFill/>
          <a:ln>
            <a:noFill/>
          </a:ln>
        </p:spPr>
      </p:pic>
      <p:sp>
        <p:nvSpPr>
          <p:cNvPr id="453" name="Google Shape;453;p55"/>
          <p:cNvSpPr txBox="1"/>
          <p:nvPr/>
        </p:nvSpPr>
        <p:spPr>
          <a:xfrm>
            <a:off x="7347250" y="62443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54" name="Google Shape;454;p55"/>
          <p:cNvSpPr/>
          <p:nvPr/>
        </p:nvSpPr>
        <p:spPr>
          <a:xfrm>
            <a:off x="304800" y="832875"/>
            <a:ext cx="4778100" cy="513898"/>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 ORGANIZACIÓN DE SEGURIDAD </a:t>
            </a:r>
            <a:r>
              <a:rPr b="1" i="0" lang="es" sz="1500" u="none" cap="none" strike="noStrike">
                <a:solidFill>
                  <a:srgbClr val="000000"/>
                </a:solidFill>
                <a:latin typeface="Verdana"/>
                <a:ea typeface="Verdana"/>
                <a:cs typeface="Verdana"/>
                <a:sym typeface="Verdana"/>
              </a:rPr>
              <a:t> </a:t>
            </a:r>
            <a:endParaRPr/>
          </a:p>
        </p:txBody>
      </p:sp>
      <p:pic>
        <p:nvPicPr>
          <p:cNvPr id="455" name="Google Shape;455;p55"/>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456" name="Google Shape;456;p55"/>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457" name="Google Shape;457;p55"/>
          <p:cNvSpPr txBox="1"/>
          <p:nvPr/>
        </p:nvSpPr>
        <p:spPr>
          <a:xfrm>
            <a:off x="358925" y="1577069"/>
            <a:ext cx="8568952"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 Organización debe establecerse y mantenerse acorde a las mejores prácticas, a fin de apoyar la implantación de un modelo de seguridad efectivo a lo largo del tiempo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nvSpPr>
        <p:spPr>
          <a:xfrm>
            <a:off x="68550" y="611897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63" name="Google Shape;463;p56"/>
          <p:cNvSpPr/>
          <p:nvPr/>
        </p:nvSpPr>
        <p:spPr>
          <a:xfrm>
            <a:off x="358925" y="964500"/>
            <a:ext cx="47781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chemeClr val="lt1"/>
                </a:solidFill>
                <a:latin typeface="Verdana"/>
                <a:ea typeface="Verdana"/>
                <a:cs typeface="Verdana"/>
                <a:sym typeface="Verdana"/>
              </a:rPr>
              <a:t>ORGANIZACIÓN DE SEGURIDAD </a:t>
            </a:r>
            <a:endParaRPr/>
          </a:p>
        </p:txBody>
      </p:sp>
      <p:pic>
        <p:nvPicPr>
          <p:cNvPr id="464" name="Google Shape;464;p56"/>
          <p:cNvPicPr preferRelativeResize="0"/>
          <p:nvPr/>
        </p:nvPicPr>
        <p:blipFill rotWithShape="1">
          <a:blip r:embed="rId3">
            <a:alphaModFix/>
          </a:blip>
          <a:srcRect b="0" l="0" r="0" t="0"/>
          <a:stretch/>
        </p:blipFill>
        <p:spPr>
          <a:xfrm>
            <a:off x="304797" y="2204864"/>
            <a:ext cx="1135199" cy="1143000"/>
          </a:xfrm>
          <a:prstGeom prst="rect">
            <a:avLst/>
          </a:prstGeom>
          <a:noFill/>
          <a:ln>
            <a:noFill/>
          </a:ln>
        </p:spPr>
      </p:pic>
      <p:sp>
        <p:nvSpPr>
          <p:cNvPr id="465" name="Google Shape;465;p56"/>
          <p:cNvSpPr txBox="1"/>
          <p:nvPr/>
        </p:nvSpPr>
        <p:spPr>
          <a:xfrm>
            <a:off x="170050" y="30975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3300"/>
              </a:buClr>
              <a:buFont typeface="Verdana"/>
              <a:buNone/>
            </a:pPr>
            <a:r>
              <a:rPr b="1" i="0" lang="es" sz="1800" u="none" cap="none" strike="noStrike">
                <a:solidFill>
                  <a:srgbClr val="FF3300"/>
                </a:solidFill>
                <a:latin typeface="Verdana"/>
                <a:ea typeface="Verdana"/>
                <a:cs typeface="Verdana"/>
                <a:sym typeface="Verdana"/>
              </a:rPr>
              <a:t>Propietario</a:t>
            </a:r>
            <a:endParaRPr/>
          </a:p>
        </p:txBody>
      </p:sp>
      <p:sp>
        <p:nvSpPr>
          <p:cNvPr id="466" name="Google Shape;466;p56"/>
          <p:cNvSpPr/>
          <p:nvPr/>
        </p:nvSpPr>
        <p:spPr>
          <a:xfrm>
            <a:off x="1339900" y="1628800"/>
            <a:ext cx="7120532" cy="1913575"/>
          </a:xfrm>
          <a:prstGeom prst="leftArrowCallout">
            <a:avLst>
              <a:gd fmla="val 33871" name="adj1"/>
              <a:gd fmla="val 19715" name="adj2"/>
              <a:gd fmla="val 25000" name="adj3"/>
              <a:gd fmla="val 89216"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Identificar y Clasificar Activo de Información (AI) según sensibilidad y criticidad</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Identificar y aprobar requerimientos de acceso</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Identificar y aprobar el nivel aceptable de riesgo tanto de AI como sistema que lo procesan</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Seleccionar los controles adecuados con la asesoria de Seguridad de Información.</a:t>
            </a:r>
            <a:endParaRPr/>
          </a:p>
        </p:txBody>
      </p:sp>
      <p:pic>
        <p:nvPicPr>
          <p:cNvPr id="467" name="Google Shape;467;p56"/>
          <p:cNvPicPr preferRelativeResize="0"/>
          <p:nvPr/>
        </p:nvPicPr>
        <p:blipFill rotWithShape="1">
          <a:blip r:embed="rId4">
            <a:alphaModFix/>
          </a:blip>
          <a:srcRect b="0" l="0" r="0" t="0"/>
          <a:stretch/>
        </p:blipFill>
        <p:spPr>
          <a:xfrm>
            <a:off x="329308" y="3770025"/>
            <a:ext cx="714300" cy="1724098"/>
          </a:xfrm>
          <a:prstGeom prst="rect">
            <a:avLst/>
          </a:prstGeom>
          <a:noFill/>
          <a:ln>
            <a:noFill/>
          </a:ln>
        </p:spPr>
      </p:pic>
      <p:sp>
        <p:nvSpPr>
          <p:cNvPr id="468" name="Google Shape;468;p56"/>
          <p:cNvSpPr txBox="1"/>
          <p:nvPr/>
        </p:nvSpPr>
        <p:spPr>
          <a:xfrm>
            <a:off x="56775" y="52976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3300"/>
              </a:buClr>
              <a:buFont typeface="Verdana"/>
              <a:buNone/>
            </a:pPr>
            <a:r>
              <a:rPr b="1" i="0" lang="es" sz="1800" u="none" cap="none" strike="noStrike">
                <a:solidFill>
                  <a:srgbClr val="FF3300"/>
                </a:solidFill>
                <a:latin typeface="Verdana"/>
                <a:ea typeface="Verdana"/>
                <a:cs typeface="Verdana"/>
                <a:sym typeface="Verdana"/>
              </a:rPr>
              <a:t>Custodio</a:t>
            </a:r>
            <a:endParaRPr/>
          </a:p>
        </p:txBody>
      </p:sp>
      <p:sp>
        <p:nvSpPr>
          <p:cNvPr id="469" name="Google Shape;469;p56"/>
          <p:cNvSpPr/>
          <p:nvPr/>
        </p:nvSpPr>
        <p:spPr>
          <a:xfrm>
            <a:off x="1059150" y="4163050"/>
            <a:ext cx="4346099" cy="1624200"/>
          </a:xfrm>
          <a:prstGeom prst="leftArrowCallout">
            <a:avLst>
              <a:gd fmla="val 25000" name="adj1"/>
              <a:gd fmla="val 25000" name="adj2"/>
              <a:gd fmla="val 25000" name="adj3"/>
              <a:gd fmla="val 86679"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Font typeface="Arial"/>
              <a:buNone/>
            </a:pPr>
            <a:r>
              <a:rPr b="0" i="0" lang="es" sz="16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Definir procedimientos de control específicos</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Administrar controles de accesos</a:t>
            </a:r>
            <a:endParaRPr/>
          </a:p>
          <a:p>
            <a:pPr indent="0" lvl="0" marL="0" marR="0" rtl="0" algn="just">
              <a:lnSpc>
                <a:spcPct val="115000"/>
              </a:lnSpc>
              <a:spcBef>
                <a:spcPts val="0"/>
              </a:spcBef>
              <a:spcAft>
                <a:spcPts val="0"/>
              </a:spcAft>
              <a:buClr>
                <a:srgbClr val="000000"/>
              </a:buClr>
              <a:buFont typeface="Arial"/>
              <a:buNone/>
            </a:pPr>
            <a:r>
              <a:rPr b="0" i="0" lang="es" sz="14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Implantar y mantener medidas de control efectivas, dictadas por los propietarios de la información.</a:t>
            </a:r>
            <a:endParaRPr/>
          </a:p>
        </p:txBody>
      </p:sp>
      <p:pic>
        <p:nvPicPr>
          <p:cNvPr id="470" name="Google Shape;470;p56"/>
          <p:cNvPicPr preferRelativeResize="0"/>
          <p:nvPr/>
        </p:nvPicPr>
        <p:blipFill rotWithShape="1">
          <a:blip r:embed="rId5">
            <a:alphaModFix/>
          </a:blip>
          <a:srcRect b="0" l="0" r="0" t="0"/>
          <a:stretch/>
        </p:blipFill>
        <p:spPr>
          <a:xfrm>
            <a:off x="5508104" y="4071250"/>
            <a:ext cx="819298" cy="1552499"/>
          </a:xfrm>
          <a:prstGeom prst="rect">
            <a:avLst/>
          </a:prstGeom>
          <a:noFill/>
          <a:ln>
            <a:noFill/>
          </a:ln>
        </p:spPr>
      </p:pic>
      <p:sp>
        <p:nvSpPr>
          <p:cNvPr id="471" name="Google Shape;471;p56"/>
          <p:cNvSpPr/>
          <p:nvPr/>
        </p:nvSpPr>
        <p:spPr>
          <a:xfrm>
            <a:off x="6170589" y="3642361"/>
            <a:ext cx="2793899" cy="3026999"/>
          </a:xfrm>
          <a:prstGeom prst="leftArrowCallout">
            <a:avLst>
              <a:gd fmla="val 25000" name="adj1"/>
              <a:gd fmla="val 25000" name="adj2"/>
              <a:gd fmla="val 25000" name="adj3"/>
              <a:gd fmla="val 64977"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0" i="0" lang="es" sz="1600" u="none" cap="none" strike="noStrike">
                <a:solidFill>
                  <a:srgbClr val="000000"/>
                </a:solidFill>
                <a:latin typeface="Arial"/>
                <a:ea typeface="Arial"/>
                <a:cs typeface="Arial"/>
                <a:sym typeface="Arial"/>
              </a:rPr>
              <a:t>•</a:t>
            </a:r>
            <a:r>
              <a:rPr b="1" i="0" lang="es" sz="1400" u="none" cap="none" strike="noStrike">
                <a:solidFill>
                  <a:srgbClr val="000000"/>
                </a:solidFill>
                <a:latin typeface="Verdana"/>
                <a:ea typeface="Verdana"/>
                <a:cs typeface="Verdana"/>
                <a:sym typeface="Verdana"/>
              </a:rPr>
              <a:t>Cumplir con los requerimientos de control especificados por el propietario y/o custodio de la información.</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6"/>
          <p:cNvSpPr txBox="1"/>
          <p:nvPr/>
        </p:nvSpPr>
        <p:spPr>
          <a:xfrm>
            <a:off x="5405250" y="578725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3300"/>
              </a:buClr>
              <a:buFont typeface="Verdana"/>
              <a:buNone/>
            </a:pPr>
            <a:r>
              <a:rPr b="1" i="0" lang="es" sz="1800" u="none" cap="none" strike="noStrike">
                <a:solidFill>
                  <a:srgbClr val="FF3300"/>
                </a:solidFill>
                <a:latin typeface="Verdana"/>
                <a:ea typeface="Verdana"/>
                <a:cs typeface="Verdana"/>
                <a:sym typeface="Verdana"/>
              </a:rPr>
              <a:t>Usuario</a:t>
            </a:r>
            <a:endParaRPr/>
          </a:p>
        </p:txBody>
      </p:sp>
      <p:sp>
        <p:nvSpPr>
          <p:cNvPr id="473" name="Google Shape;473;p56"/>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7"/>
          <p:cNvSpPr txBox="1"/>
          <p:nvPr/>
        </p:nvSpPr>
        <p:spPr>
          <a:xfrm>
            <a:off x="7180625" y="600677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79" name="Google Shape;479;p57"/>
          <p:cNvSpPr/>
          <p:nvPr/>
        </p:nvSpPr>
        <p:spPr>
          <a:xfrm>
            <a:off x="358925" y="764704"/>
            <a:ext cx="5455800" cy="5235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sp>
        <p:nvSpPr>
          <p:cNvPr id="480" name="Google Shape;480;p57"/>
          <p:cNvSpPr txBox="1"/>
          <p:nvPr/>
        </p:nvSpPr>
        <p:spPr>
          <a:xfrm>
            <a:off x="4480618" y="3682150"/>
            <a:ext cx="4123829" cy="2570485"/>
          </a:xfrm>
          <a:prstGeom prst="rect">
            <a:avLst/>
          </a:prstGeom>
          <a:noFill/>
          <a:ln>
            <a:noFill/>
          </a:ln>
        </p:spPr>
        <p:txBody>
          <a:bodyPr anchorCtr="0" anchor="ctr" bIns="91425" lIns="91425" spcFirstLastPara="1" rIns="91425" wrap="square" tIns="91425">
            <a:noAutofit/>
          </a:bodyPr>
          <a:lstStyle/>
          <a:p>
            <a:pPr indent="-317500" lvl="0" marL="457200" marR="0" rtl="0" algn="just">
              <a:lnSpc>
                <a:spcPct val="115000"/>
              </a:lnSpc>
              <a:spcBef>
                <a:spcPts val="0"/>
              </a:spcBef>
              <a:spcAft>
                <a:spcPts val="0"/>
              </a:spcAft>
              <a:buClr>
                <a:srgbClr val="000000"/>
              </a:buClr>
              <a:buSzPts val="1400"/>
              <a:buFont typeface="Arial"/>
              <a:buChar char="●"/>
            </a:pPr>
            <a:r>
              <a:rPr b="1" i="0" lang="es" sz="2400" u="sng" cap="none" strike="noStrike">
                <a:solidFill>
                  <a:schemeClr val="hlink"/>
                </a:solidFill>
                <a:latin typeface="Verdana"/>
                <a:ea typeface="Verdana"/>
                <a:cs typeface="Verdana"/>
                <a:sym typeface="Verdana"/>
                <a:hlinkClick r:id="rId3"/>
              </a:rPr>
              <a:t>¿Cómo se clasifica?</a:t>
            </a:r>
            <a:endParaRPr b="1" i="0" sz="2400" u="none" cap="none" strike="noStrike">
              <a:solidFill>
                <a:srgbClr val="000000"/>
              </a:solidFill>
              <a:latin typeface="Verdana"/>
              <a:ea typeface="Verdana"/>
              <a:cs typeface="Verdana"/>
              <a:sym typeface="Verdana"/>
            </a:endParaRPr>
          </a:p>
          <a:p>
            <a:pPr indent="-317500" lvl="0" marL="457200" marR="0" rtl="0" algn="just">
              <a:lnSpc>
                <a:spcPct val="115000"/>
              </a:lnSpc>
              <a:spcBef>
                <a:spcPts val="0"/>
              </a:spcBef>
              <a:spcAft>
                <a:spcPts val="0"/>
              </a:spcAft>
              <a:buClr>
                <a:srgbClr val="000000"/>
              </a:buClr>
              <a:buSzPts val="1400"/>
              <a:buFont typeface="Arial"/>
              <a:buChar char="●"/>
            </a:pPr>
            <a:r>
              <a:rPr b="1" i="0" lang="es" sz="2400" u="sng" cap="none" strike="noStrike">
                <a:solidFill>
                  <a:schemeClr val="hlink"/>
                </a:solidFill>
                <a:latin typeface="Verdana"/>
                <a:ea typeface="Verdana"/>
                <a:cs typeface="Verdana"/>
                <a:sym typeface="Verdana"/>
                <a:hlinkClick r:id="rId4"/>
              </a:rPr>
              <a:t>¿Por qué Clasificar?</a:t>
            </a:r>
            <a:endParaRPr b="1" i="0" sz="2400" u="none" cap="none" strike="noStrike">
              <a:solidFill>
                <a:srgbClr val="000000"/>
              </a:solidFill>
              <a:latin typeface="Verdana"/>
              <a:ea typeface="Verdana"/>
              <a:cs typeface="Verdana"/>
              <a:sym typeface="Verdana"/>
            </a:endParaRPr>
          </a:p>
          <a:p>
            <a:pPr indent="-317500" lvl="0" marL="457200" marR="0" rtl="0" algn="just">
              <a:lnSpc>
                <a:spcPct val="115000"/>
              </a:lnSpc>
              <a:spcBef>
                <a:spcPts val="0"/>
              </a:spcBef>
              <a:spcAft>
                <a:spcPts val="0"/>
              </a:spcAft>
              <a:buClr>
                <a:srgbClr val="000000"/>
              </a:buClr>
              <a:buSzPts val="1400"/>
              <a:buFont typeface="Arial"/>
              <a:buChar char="●"/>
            </a:pPr>
            <a:r>
              <a:rPr b="1" i="0" lang="es" sz="2400" u="sng" cap="none" strike="noStrike">
                <a:solidFill>
                  <a:schemeClr val="hlink"/>
                </a:solidFill>
                <a:latin typeface="Verdana"/>
                <a:ea typeface="Verdana"/>
                <a:cs typeface="Verdana"/>
                <a:sym typeface="Verdana"/>
                <a:hlinkClick r:id="rId5"/>
              </a:rPr>
              <a:t>¿Responsables?</a:t>
            </a:r>
            <a:endParaRPr b="1" i="0" sz="2400" u="none" cap="none" strike="noStrike">
              <a:solidFill>
                <a:srgbClr val="000000"/>
              </a:solidFill>
              <a:latin typeface="Verdana"/>
              <a:ea typeface="Verdana"/>
              <a:cs typeface="Verdana"/>
              <a:sym typeface="Verdana"/>
            </a:endParaRPr>
          </a:p>
        </p:txBody>
      </p:sp>
      <p:sp>
        <p:nvSpPr>
          <p:cNvPr id="481" name="Google Shape;481;p57"/>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482" name="Google Shape;482;p57"/>
          <p:cNvPicPr preferRelativeResize="0"/>
          <p:nvPr/>
        </p:nvPicPr>
        <p:blipFill rotWithShape="1">
          <a:blip r:embed="rId6">
            <a:alphaModFix/>
          </a:blip>
          <a:srcRect b="0" l="0" r="0" t="0"/>
          <a:stretch/>
        </p:blipFill>
        <p:spPr>
          <a:xfrm>
            <a:off x="711775" y="3682150"/>
            <a:ext cx="3227399" cy="2149200"/>
          </a:xfrm>
          <a:prstGeom prst="rect">
            <a:avLst/>
          </a:prstGeom>
          <a:noFill/>
          <a:ln>
            <a:noFill/>
          </a:ln>
        </p:spPr>
      </p:pic>
      <p:pic>
        <p:nvPicPr>
          <p:cNvPr id="483" name="Google Shape;483;p57"/>
          <p:cNvPicPr preferRelativeResize="0"/>
          <p:nvPr/>
        </p:nvPicPr>
        <p:blipFill rotWithShape="1">
          <a:blip r:embed="rId7">
            <a:alphaModFix/>
          </a:blip>
          <a:srcRect b="0" l="0" r="0" t="0"/>
          <a:stretch/>
        </p:blipFill>
        <p:spPr>
          <a:xfrm>
            <a:off x="59725" y="5997575"/>
            <a:ext cx="1609799" cy="723900"/>
          </a:xfrm>
          <a:prstGeom prst="rect">
            <a:avLst/>
          </a:prstGeom>
          <a:noFill/>
          <a:ln>
            <a:noFill/>
          </a:ln>
        </p:spPr>
      </p:pic>
      <p:sp>
        <p:nvSpPr>
          <p:cNvPr id="484" name="Google Shape;484;p57"/>
          <p:cNvSpPr txBox="1"/>
          <p:nvPr/>
        </p:nvSpPr>
        <p:spPr>
          <a:xfrm>
            <a:off x="358925" y="1542202"/>
            <a:ext cx="8453098"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 información de Banesco debe ser clasificada por su propietario, siguiendo los criterios de la organización de acuerdo con su valor para el negocio, criticidad, sensibilidad, riesgo de pérdida o compromiso, y/o requerimientos legales de retención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8"/>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490" name="Google Shape;490;p58"/>
          <p:cNvSpPr txBox="1"/>
          <p:nvPr/>
        </p:nvSpPr>
        <p:spPr>
          <a:xfrm>
            <a:off x="349382" y="1705828"/>
            <a:ext cx="2584069" cy="62116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 CONFIDENCIAL</a:t>
            </a:r>
            <a:endParaRPr b="1" i="0" sz="1800" u="none" cap="none" strike="noStrike">
              <a:solidFill>
                <a:schemeClr val="dk1"/>
              </a:solidFill>
              <a:latin typeface="Verdana"/>
              <a:ea typeface="Verdana"/>
              <a:cs typeface="Verdana"/>
              <a:sym typeface="Verdana"/>
            </a:endParaRPr>
          </a:p>
        </p:txBody>
      </p:sp>
      <p:sp>
        <p:nvSpPr>
          <p:cNvPr id="491" name="Google Shape;491;p58"/>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492" name="Google Shape;492;p58"/>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493" name="Google Shape;493;p58"/>
          <p:cNvSpPr txBox="1"/>
          <p:nvPr/>
        </p:nvSpPr>
        <p:spPr>
          <a:xfrm>
            <a:off x="4399384" y="1669651"/>
            <a:ext cx="1828800" cy="60722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PRIVADA</a:t>
            </a:r>
            <a:endParaRPr b="1" i="0" sz="1800" u="none" cap="none" strike="noStrike">
              <a:solidFill>
                <a:schemeClr val="dk1"/>
              </a:solidFill>
              <a:latin typeface="Verdana"/>
              <a:ea typeface="Verdana"/>
              <a:cs typeface="Verdana"/>
              <a:sym typeface="Verdana"/>
            </a:endParaRPr>
          </a:p>
        </p:txBody>
      </p:sp>
      <p:sp>
        <p:nvSpPr>
          <p:cNvPr id="494" name="Google Shape;494;p58"/>
          <p:cNvSpPr txBox="1"/>
          <p:nvPr/>
        </p:nvSpPr>
        <p:spPr>
          <a:xfrm>
            <a:off x="467544" y="3861048"/>
            <a:ext cx="2361456" cy="61869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USO INTERNO</a:t>
            </a:r>
            <a:endParaRPr b="1" i="0" sz="1800" u="none" cap="none" strike="noStrike">
              <a:solidFill>
                <a:schemeClr val="dk1"/>
              </a:solidFill>
              <a:latin typeface="Verdana"/>
              <a:ea typeface="Verdana"/>
              <a:cs typeface="Verdana"/>
              <a:sym typeface="Verdana"/>
            </a:endParaRPr>
          </a:p>
        </p:txBody>
      </p:sp>
      <p:sp>
        <p:nvSpPr>
          <p:cNvPr id="495" name="Google Shape;495;p58"/>
          <p:cNvSpPr txBox="1"/>
          <p:nvPr/>
        </p:nvSpPr>
        <p:spPr>
          <a:xfrm>
            <a:off x="4427984" y="3861048"/>
            <a:ext cx="1828800" cy="618691"/>
          </a:xfrm>
          <a:prstGeom prst="rect">
            <a:avLst/>
          </a:prstGeom>
          <a:noFill/>
          <a:ln>
            <a:noFill/>
          </a:ln>
        </p:spPr>
        <p:txBody>
          <a:bodyPr anchorCtr="0" anchor="t" bIns="91425" lIns="91425" spcFirstLastPara="1" rIns="91425" wrap="square" tIns="91425">
            <a:noAutofit/>
          </a:bodyPr>
          <a:lstStyle/>
          <a:p>
            <a:pPr indent="0" lvl="0" marL="0" marR="0" rtl="0" algn="l">
              <a:lnSpc>
                <a:spcPct val="160000"/>
              </a:lnSpc>
              <a:spcBef>
                <a:spcPts val="0"/>
              </a:spcBef>
              <a:spcAft>
                <a:spcPts val="0"/>
              </a:spcAft>
              <a:buClr>
                <a:srgbClr val="000000"/>
              </a:buClr>
              <a:buFont typeface="Arial"/>
              <a:buNone/>
            </a:pPr>
            <a:r>
              <a:rPr b="1" i="0" lang="es" sz="1800" u="none" cap="none" strike="noStrike">
                <a:solidFill>
                  <a:schemeClr val="dk1"/>
                </a:solidFill>
                <a:latin typeface="Verdana"/>
                <a:ea typeface="Verdana"/>
                <a:cs typeface="Verdana"/>
                <a:sym typeface="Verdana"/>
              </a:rPr>
              <a:t>* PÚBLICA</a:t>
            </a:r>
            <a:endParaRPr/>
          </a:p>
        </p:txBody>
      </p:sp>
      <p:sp>
        <p:nvSpPr>
          <p:cNvPr id="496" name="Google Shape;496;p58"/>
          <p:cNvSpPr txBox="1"/>
          <p:nvPr/>
        </p:nvSpPr>
        <p:spPr>
          <a:xfrm>
            <a:off x="306372" y="2204864"/>
            <a:ext cx="4106879" cy="1872208"/>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reservada o secreta, reciproca entre varias personas</a:t>
            </a:r>
            <a:endParaRPr/>
          </a:p>
          <a:p>
            <a:pPr indent="-228600" lvl="0" marL="342900" marR="0" rtl="0" algn="l">
              <a:lnSpc>
                <a:spcPct val="100000"/>
              </a:lnSpc>
              <a:spcBef>
                <a:spcPts val="0"/>
              </a:spcBef>
              <a:spcAft>
                <a:spcPts val="0"/>
              </a:spcAft>
              <a:buClr>
                <a:srgbClr val="143053"/>
              </a:buClr>
              <a:buFont typeface="Helvetica Neue"/>
              <a:buNone/>
            </a:pPr>
            <a:r>
              <a:t/>
            </a:r>
            <a:endParaRPr b="0" i="1" sz="1600" u="none" cap="none" strike="noStrike">
              <a:solidFill>
                <a:srgbClr val="FF0000"/>
              </a:solidFill>
              <a:latin typeface="Helvetica Neue"/>
              <a:ea typeface="Helvetica Neue"/>
              <a:cs typeface="Helvetica Neue"/>
              <a:sym typeface="Helvetica Neue"/>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FF0000"/>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Toda la información de Clientes, Planes estratégicos, Claves y contraseñas de acceso, Nuevos productos.</a:t>
            </a:r>
            <a:endParaRPr/>
          </a:p>
          <a:p>
            <a:pPr indent="-228600" lvl="0" marL="342900" marR="0" rtl="0" algn="l">
              <a:lnSpc>
                <a:spcPct val="100000"/>
              </a:lnSpc>
              <a:spcBef>
                <a:spcPts val="0"/>
              </a:spcBef>
              <a:spcAft>
                <a:spcPts val="0"/>
              </a:spcAft>
              <a:buClr>
                <a:srgbClr val="143053"/>
              </a:buClr>
              <a:buFont typeface="Helvetica Neue"/>
              <a:buNone/>
            </a:pPr>
            <a:r>
              <a:t/>
            </a:r>
            <a:endParaRPr b="0" i="0" sz="1600" u="none" cap="none" strike="noStrike">
              <a:solidFill>
                <a:srgbClr val="143053"/>
              </a:solidFill>
              <a:latin typeface="Helvetica Neue"/>
              <a:ea typeface="Helvetica Neue"/>
              <a:cs typeface="Helvetica Neue"/>
              <a:sym typeface="Helvetica Neue"/>
            </a:endParaRPr>
          </a:p>
        </p:txBody>
      </p:sp>
      <p:sp>
        <p:nvSpPr>
          <p:cNvPr id="497" name="Google Shape;497;p58"/>
          <p:cNvSpPr txBox="1"/>
          <p:nvPr/>
        </p:nvSpPr>
        <p:spPr>
          <a:xfrm>
            <a:off x="4139952" y="2204864"/>
            <a:ext cx="4536504" cy="1656183"/>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de propiedad o actividad no estatal, perteneciente a la organización.</a:t>
            </a:r>
            <a:endParaRPr/>
          </a:p>
          <a:p>
            <a:pPr indent="-228600" lvl="0" marL="342900" marR="0" rtl="0" algn="l">
              <a:lnSpc>
                <a:spcPct val="100000"/>
              </a:lnSpc>
              <a:spcBef>
                <a:spcPts val="0"/>
              </a:spcBef>
              <a:spcAft>
                <a:spcPts val="0"/>
              </a:spcAft>
              <a:buClr>
                <a:srgbClr val="143053"/>
              </a:buClr>
              <a:buFont typeface="Helvetica Neue"/>
              <a:buNone/>
            </a:pPr>
            <a:r>
              <a:t/>
            </a:r>
            <a:endParaRPr b="0" i="0" sz="1600" u="none" cap="none" strike="noStrike">
              <a:solidFill>
                <a:srgbClr val="143053"/>
              </a:solidFill>
              <a:latin typeface="Helvetica Neue"/>
              <a:ea typeface="Helvetica Neue"/>
              <a:cs typeface="Helvetica Neue"/>
              <a:sym typeface="Helvetica Neue"/>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FF0000"/>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Sueldos y salarios, Historias médicas, Planes de desarrollo</a:t>
            </a:r>
            <a:endParaRPr/>
          </a:p>
          <a:p>
            <a:pPr indent="-228600" lvl="0" marL="342900" marR="0" rtl="0" algn="l">
              <a:lnSpc>
                <a:spcPct val="100000"/>
              </a:lnSpc>
              <a:spcBef>
                <a:spcPts val="0"/>
              </a:spcBef>
              <a:spcAft>
                <a:spcPts val="0"/>
              </a:spcAft>
              <a:buClr>
                <a:srgbClr val="143053"/>
              </a:buClr>
              <a:buFont typeface="Helvetica Neue"/>
              <a:buNone/>
            </a:pPr>
            <a:r>
              <a:t/>
            </a:r>
            <a:endParaRPr b="0" i="0" sz="1600" u="none" cap="none" strike="noStrike">
              <a:solidFill>
                <a:srgbClr val="143053"/>
              </a:solidFill>
              <a:latin typeface="Helvetica Neue"/>
              <a:ea typeface="Helvetica Neue"/>
              <a:cs typeface="Helvetica Neue"/>
              <a:sym typeface="Helvetica Neue"/>
            </a:endParaRPr>
          </a:p>
        </p:txBody>
      </p:sp>
      <p:sp>
        <p:nvSpPr>
          <p:cNvPr id="498" name="Google Shape;498;p58"/>
          <p:cNvSpPr txBox="1"/>
          <p:nvPr/>
        </p:nvSpPr>
        <p:spPr>
          <a:xfrm>
            <a:off x="338261" y="4437112"/>
            <a:ext cx="4305747" cy="1416447"/>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solo para uso interno organizacional, estratégica, táctica u operativa.</a:t>
            </a:r>
            <a:endParaRPr/>
          </a:p>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rgbClr val="143053"/>
                </a:solidFill>
                <a:latin typeface="Helvetica Neue"/>
                <a:ea typeface="Helvetica Neue"/>
                <a:cs typeface="Helvetica Neue"/>
                <a:sym typeface="Helvetica Neue"/>
              </a:rPr>
              <a:t>	</a:t>
            </a:r>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143053"/>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Políticas, normas, Estándares y procedimientos, Directorio de empleados</a:t>
            </a:r>
            <a:endParaRPr b="0" i="1" sz="1600" u="none" cap="none" strike="noStrike">
              <a:solidFill>
                <a:srgbClr val="FF0000"/>
              </a:solidFill>
              <a:latin typeface="Helvetica Neue"/>
              <a:ea typeface="Helvetica Neue"/>
              <a:cs typeface="Helvetica Neue"/>
              <a:sym typeface="Helvetica Neue"/>
            </a:endParaRPr>
          </a:p>
        </p:txBody>
      </p:sp>
      <p:sp>
        <p:nvSpPr>
          <p:cNvPr id="499" name="Google Shape;499;p58"/>
          <p:cNvSpPr txBox="1"/>
          <p:nvPr/>
        </p:nvSpPr>
        <p:spPr>
          <a:xfrm>
            <a:off x="4139951" y="4365104"/>
            <a:ext cx="4680521" cy="1488455"/>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chemeClr val="dk1"/>
                </a:solidFill>
                <a:latin typeface="Helvetica Neue"/>
                <a:ea typeface="Helvetica Neue"/>
                <a:cs typeface="Helvetica Neue"/>
                <a:sym typeface="Helvetica Neue"/>
              </a:rPr>
              <a:t>	Información dirigida a cualquier individuo.</a:t>
            </a:r>
            <a:endParaRPr/>
          </a:p>
          <a:p>
            <a:pPr indent="-228600" lvl="0" marL="342900" marR="0" rtl="0" algn="l">
              <a:lnSpc>
                <a:spcPct val="100000"/>
              </a:lnSpc>
              <a:spcBef>
                <a:spcPts val="0"/>
              </a:spcBef>
              <a:spcAft>
                <a:spcPts val="0"/>
              </a:spcAft>
              <a:buClr>
                <a:srgbClr val="143053"/>
              </a:buClr>
              <a:buFont typeface="Helvetica Neue"/>
              <a:buNone/>
            </a:pPr>
            <a:r>
              <a:rPr b="0" i="0" lang="es" sz="1600" u="none" cap="none" strike="noStrike">
                <a:solidFill>
                  <a:srgbClr val="143053"/>
                </a:solidFill>
                <a:latin typeface="Helvetica Neue"/>
                <a:ea typeface="Helvetica Neue"/>
                <a:cs typeface="Helvetica Neue"/>
                <a:sym typeface="Helvetica Neue"/>
              </a:rPr>
              <a:t>	</a:t>
            </a:r>
            <a:endParaRPr/>
          </a:p>
          <a:p>
            <a:pPr indent="-228600" lvl="0" marL="342900" marR="0" rtl="0" algn="l">
              <a:lnSpc>
                <a:spcPct val="100000"/>
              </a:lnSpc>
              <a:spcBef>
                <a:spcPts val="0"/>
              </a:spcBef>
              <a:spcAft>
                <a:spcPts val="0"/>
              </a:spcAft>
              <a:buClr>
                <a:srgbClr val="143053"/>
              </a:buClr>
              <a:buFont typeface="Helvetica Neue"/>
              <a:buNone/>
            </a:pPr>
            <a:r>
              <a:rPr b="0" i="1" lang="es" sz="1600" u="none" cap="none" strike="noStrike">
                <a:solidFill>
                  <a:srgbClr val="143053"/>
                </a:solidFill>
                <a:latin typeface="Helvetica Neue"/>
                <a:ea typeface="Helvetica Neue"/>
                <a:cs typeface="Helvetica Neue"/>
                <a:sym typeface="Helvetica Neue"/>
              </a:rPr>
              <a:t>	</a:t>
            </a:r>
            <a:r>
              <a:rPr b="0" i="1" lang="es" sz="1400" u="none" cap="none" strike="noStrike">
                <a:solidFill>
                  <a:srgbClr val="FF0000"/>
                </a:solidFill>
                <a:latin typeface="Helvetica Neue"/>
                <a:ea typeface="Helvetica Neue"/>
                <a:cs typeface="Helvetica Neue"/>
                <a:sym typeface="Helvetica Neue"/>
              </a:rPr>
              <a:t>Ejemplo: Información de mercadeo, Publicaciones en Internet, Comunicados a la opinión pública, Informes para entes reguladores</a:t>
            </a:r>
            <a:endParaRPr/>
          </a:p>
        </p:txBody>
      </p:sp>
      <p:sp>
        <p:nvSpPr>
          <p:cNvPr id="500" name="Google Shape;500;p58"/>
          <p:cNvSpPr txBox="1"/>
          <p:nvPr/>
        </p:nvSpPr>
        <p:spPr>
          <a:xfrm>
            <a:off x="568902" y="1252097"/>
            <a:ext cx="3844349" cy="907461"/>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1" i="0" lang="es" sz="2400" u="none" cap="none" strike="noStrike">
                <a:solidFill>
                  <a:srgbClr val="134F5C"/>
                </a:solidFill>
                <a:latin typeface="Helvetica Neue"/>
                <a:ea typeface="Helvetica Neue"/>
                <a:cs typeface="Helvetica Neue"/>
                <a:sym typeface="Helvetica Neue"/>
              </a:rPr>
              <a:t>¿Cómo se clasifica?</a:t>
            </a:r>
            <a:endParaRPr b="0" i="0" sz="2400" u="none" cap="none" strike="noStrike">
              <a:solidFill>
                <a:srgbClr val="134F5C"/>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134F5C"/>
              </a:solidFill>
              <a:latin typeface="Arial"/>
              <a:ea typeface="Arial"/>
              <a:cs typeface="Arial"/>
              <a:sym typeface="Arial"/>
            </a:endParaRPr>
          </a:p>
        </p:txBody>
      </p:sp>
      <p:sp>
        <p:nvSpPr>
          <p:cNvPr id="501" name="Google Shape;501;p58"/>
          <p:cNvSpPr/>
          <p:nvPr/>
        </p:nvSpPr>
        <p:spPr>
          <a:xfrm>
            <a:off x="358925" y="764704"/>
            <a:ext cx="54558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pic>
        <p:nvPicPr>
          <p:cNvPr id="502" name="Google Shape;502;p58">
            <a:hlinkClick r:id="rId4"/>
          </p:cNvPr>
          <p:cNvPicPr preferRelativeResize="0"/>
          <p:nvPr/>
        </p:nvPicPr>
        <p:blipFill rotWithShape="1">
          <a:blip r:embed="rId5">
            <a:alphaModFix/>
          </a:blip>
          <a:srcRect b="0" l="0" r="0" t="0"/>
          <a:stretch/>
        </p:blipFill>
        <p:spPr>
          <a:xfrm>
            <a:off x="6588224" y="6045200"/>
            <a:ext cx="1104900" cy="628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9"/>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08" name="Google Shape;508;p59"/>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509" name="Google Shape;509;p59"/>
          <p:cNvSpPr/>
          <p:nvPr/>
        </p:nvSpPr>
        <p:spPr>
          <a:xfrm>
            <a:off x="358925" y="895800"/>
            <a:ext cx="54558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pic>
        <p:nvPicPr>
          <p:cNvPr id="510" name="Google Shape;510;p59"/>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511" name="Google Shape;511;p59">
            <a:hlinkClick r:id="rId4"/>
          </p:cNvPr>
          <p:cNvPicPr preferRelativeResize="0"/>
          <p:nvPr/>
        </p:nvPicPr>
        <p:blipFill rotWithShape="1">
          <a:blip r:embed="rId5">
            <a:alphaModFix/>
          </a:blip>
          <a:srcRect b="0" l="0" r="0" t="0"/>
          <a:stretch/>
        </p:blipFill>
        <p:spPr>
          <a:xfrm>
            <a:off x="6588224" y="6045200"/>
            <a:ext cx="1104900" cy="628650"/>
          </a:xfrm>
          <a:prstGeom prst="rect">
            <a:avLst/>
          </a:prstGeom>
          <a:noFill/>
          <a:ln>
            <a:noFill/>
          </a:ln>
        </p:spPr>
      </p:pic>
      <p:sp>
        <p:nvSpPr>
          <p:cNvPr id="512" name="Google Shape;512;p59"/>
          <p:cNvSpPr txBox="1"/>
          <p:nvPr/>
        </p:nvSpPr>
        <p:spPr>
          <a:xfrm>
            <a:off x="641353" y="1889681"/>
            <a:ext cx="8107112" cy="279884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1" i="0" lang="es" sz="1800" u="none" cap="none" strike="noStrike">
                <a:solidFill>
                  <a:srgbClr val="134F5C"/>
                </a:solidFill>
                <a:latin typeface="Helvetica Neue"/>
                <a:ea typeface="Helvetica Neue"/>
                <a:cs typeface="Helvetica Neue"/>
                <a:sym typeface="Helvetica Neue"/>
              </a:rPr>
              <a:t>¿Por qué Clasificar ?</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134F5C"/>
              </a:solidFill>
              <a:latin typeface="Helvetica Neue"/>
              <a:ea typeface="Helvetica Neue"/>
              <a:cs typeface="Helvetica Neue"/>
              <a:sym typeface="Helvetica Neue"/>
            </a:endParaRPr>
          </a:p>
          <a:p>
            <a:pPr indent="0" lvl="0" marL="0" marR="0" rtl="0" algn="l">
              <a:lnSpc>
                <a:spcPct val="115000"/>
              </a:lnSpc>
              <a:spcBef>
                <a:spcPts val="600"/>
              </a:spcBef>
              <a:spcAft>
                <a:spcPts val="0"/>
              </a:spcAft>
              <a:buClr>
                <a:srgbClr val="134F5C"/>
              </a:buClr>
              <a:buFont typeface="Helvetica Neue"/>
              <a:buNone/>
            </a:pPr>
            <a:r>
              <a:rPr b="0" i="0" lang="es" sz="1800" u="none" cap="none" strike="noStrike">
                <a:solidFill>
                  <a:srgbClr val="134F5C"/>
                </a:solidFill>
                <a:latin typeface="Helvetica Neue"/>
                <a:ea typeface="Helvetica Neue"/>
                <a:cs typeface="Helvetica Neue"/>
                <a:sym typeface="Helvetica Neue"/>
              </a:rPr>
              <a:t>Ayudar a identificar que Activo de Información es el más sensitivo y vital para la organización</a:t>
            </a:r>
            <a:endParaRPr/>
          </a:p>
          <a:p>
            <a:pPr indent="0" lvl="0" marL="0" marR="0" rtl="0" algn="l">
              <a:lnSpc>
                <a:spcPct val="115000"/>
              </a:lnSpc>
              <a:spcBef>
                <a:spcPts val="600"/>
              </a:spcBef>
              <a:spcAft>
                <a:spcPts val="0"/>
              </a:spcAft>
              <a:buClr>
                <a:srgbClr val="134F5C"/>
              </a:buClr>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115000"/>
              </a:lnSpc>
              <a:spcBef>
                <a:spcPts val="600"/>
              </a:spcBef>
              <a:spcAft>
                <a:spcPts val="0"/>
              </a:spcAft>
              <a:buClr>
                <a:srgbClr val="000000"/>
              </a:buClr>
              <a:buFont typeface="Helvetica Neue"/>
              <a:buNone/>
            </a:pPr>
            <a:r>
              <a:rPr b="0" i="0" lang="es" sz="1800" u="none" cap="none" strike="noStrike">
                <a:solidFill>
                  <a:srgbClr val="134F5C"/>
                </a:solidFill>
                <a:latin typeface="Helvetica Neue"/>
                <a:ea typeface="Helvetica Neue"/>
                <a:cs typeface="Helvetica Neue"/>
                <a:sym typeface="Helvetica Neue"/>
              </a:rPr>
              <a:t>Establecer controles adecuados según la clasificación del Activo de Información</a:t>
            </a:r>
            <a:endParaRPr/>
          </a:p>
          <a:p>
            <a:pPr indent="0" lvl="0" marL="0" marR="0" rtl="0" algn="l">
              <a:lnSpc>
                <a:spcPct val="115000"/>
              </a:lnSpc>
              <a:spcBef>
                <a:spcPts val="600"/>
              </a:spcBef>
              <a:spcAft>
                <a:spcPts val="0"/>
              </a:spcAft>
              <a:buClr>
                <a:srgbClr val="000000"/>
              </a:buClr>
              <a:buFont typeface="Arial"/>
              <a:buNone/>
            </a:pPr>
            <a:r>
              <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115000"/>
              </a:lnSpc>
              <a:spcBef>
                <a:spcPts val="600"/>
              </a:spcBef>
              <a:spcAft>
                <a:spcPts val="0"/>
              </a:spcAft>
              <a:buClr>
                <a:srgbClr val="000000"/>
              </a:buClr>
              <a:buFont typeface="Helvetica Neue"/>
              <a:buNone/>
            </a:pPr>
            <a:r>
              <a:rPr b="0" i="0" lang="es" sz="1800" u="none" cap="none" strike="noStrike">
                <a:solidFill>
                  <a:srgbClr val="134F5C"/>
                </a:solidFill>
                <a:latin typeface="Helvetica Neue"/>
                <a:ea typeface="Helvetica Neue"/>
                <a:cs typeface="Helvetica Neue"/>
                <a:sym typeface="Helvetica Neue"/>
              </a:rPr>
              <a:t>Apoya los principios de confidencialidad, integridad y disponibilidad del Activo de Información</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134F5C"/>
              </a:solidFill>
              <a:latin typeface="Arial"/>
              <a:ea typeface="Arial"/>
              <a:cs typeface="Arial"/>
              <a:sym typeface="Arial"/>
            </a:endParaRPr>
          </a:p>
        </p:txBody>
      </p:sp>
      <p:pic>
        <p:nvPicPr>
          <p:cNvPr id="513" name="Google Shape;513;p59"/>
          <p:cNvPicPr preferRelativeResize="0"/>
          <p:nvPr/>
        </p:nvPicPr>
        <p:blipFill rotWithShape="1">
          <a:blip r:embed="rId6">
            <a:alphaModFix/>
          </a:blip>
          <a:srcRect b="0" l="0" r="0" t="0"/>
          <a:stretch/>
        </p:blipFill>
        <p:spPr>
          <a:xfrm>
            <a:off x="393464" y="2708920"/>
            <a:ext cx="253064" cy="249630"/>
          </a:xfrm>
          <a:prstGeom prst="rect">
            <a:avLst/>
          </a:prstGeom>
          <a:noFill/>
          <a:ln>
            <a:noFill/>
          </a:ln>
        </p:spPr>
      </p:pic>
      <p:pic>
        <p:nvPicPr>
          <p:cNvPr id="514" name="Google Shape;514;p59"/>
          <p:cNvPicPr preferRelativeResize="0"/>
          <p:nvPr/>
        </p:nvPicPr>
        <p:blipFill rotWithShape="1">
          <a:blip r:embed="rId6">
            <a:alphaModFix/>
          </a:blip>
          <a:srcRect b="0" l="0" r="0" t="0"/>
          <a:stretch/>
        </p:blipFill>
        <p:spPr>
          <a:xfrm>
            <a:off x="393464" y="3861048"/>
            <a:ext cx="253064" cy="249630"/>
          </a:xfrm>
          <a:prstGeom prst="rect">
            <a:avLst/>
          </a:prstGeom>
          <a:noFill/>
          <a:ln>
            <a:noFill/>
          </a:ln>
        </p:spPr>
      </p:pic>
      <p:pic>
        <p:nvPicPr>
          <p:cNvPr id="515" name="Google Shape;515;p59"/>
          <p:cNvPicPr preferRelativeResize="0"/>
          <p:nvPr/>
        </p:nvPicPr>
        <p:blipFill rotWithShape="1">
          <a:blip r:embed="rId6">
            <a:alphaModFix/>
          </a:blip>
          <a:srcRect b="0" l="0" r="0" t="0"/>
          <a:stretch/>
        </p:blipFill>
        <p:spPr>
          <a:xfrm>
            <a:off x="393464" y="4907562"/>
            <a:ext cx="253064" cy="2496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0">
            <a:hlinkClick r:id="rId3"/>
          </p:cNvPr>
          <p:cNvPicPr preferRelativeResize="0"/>
          <p:nvPr/>
        </p:nvPicPr>
        <p:blipFill rotWithShape="1">
          <a:blip r:embed="rId4">
            <a:alphaModFix/>
          </a:blip>
          <a:srcRect b="0" l="0" r="0" t="0"/>
          <a:stretch/>
        </p:blipFill>
        <p:spPr>
          <a:xfrm>
            <a:off x="6588224" y="6045200"/>
            <a:ext cx="1104900" cy="628650"/>
          </a:xfrm>
          <a:prstGeom prst="rect">
            <a:avLst/>
          </a:prstGeom>
          <a:noFill/>
          <a:ln>
            <a:noFill/>
          </a:ln>
        </p:spPr>
      </p:pic>
      <p:sp>
        <p:nvSpPr>
          <p:cNvPr id="521" name="Google Shape;521;p60"/>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522" name="Google Shape;522;p60"/>
          <p:cNvPicPr preferRelativeResize="0"/>
          <p:nvPr/>
        </p:nvPicPr>
        <p:blipFill rotWithShape="1">
          <a:blip r:embed="rId5">
            <a:alphaModFix/>
          </a:blip>
          <a:srcRect b="0" l="0" r="0" t="0"/>
          <a:stretch/>
        </p:blipFill>
        <p:spPr>
          <a:xfrm>
            <a:off x="59725" y="5997575"/>
            <a:ext cx="1609799" cy="723900"/>
          </a:xfrm>
          <a:prstGeom prst="rect">
            <a:avLst/>
          </a:prstGeom>
          <a:noFill/>
          <a:ln>
            <a:noFill/>
          </a:ln>
        </p:spPr>
      </p:pic>
      <p:sp>
        <p:nvSpPr>
          <p:cNvPr id="523" name="Google Shape;523;p60"/>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b="1" i="0" sz="2800" u="none" cap="small" strike="noStrike">
              <a:solidFill>
                <a:srgbClr val="38761D"/>
              </a:solidFill>
              <a:latin typeface="Garamond"/>
              <a:ea typeface="Garamond"/>
              <a:cs typeface="Garamond"/>
              <a:sym typeface="Garamond"/>
            </a:endParaRPr>
          </a:p>
        </p:txBody>
      </p:sp>
      <p:sp>
        <p:nvSpPr>
          <p:cNvPr id="524" name="Google Shape;524;p60"/>
          <p:cNvSpPr/>
          <p:nvPr/>
        </p:nvSpPr>
        <p:spPr>
          <a:xfrm>
            <a:off x="358925" y="764704"/>
            <a:ext cx="5455800"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chemeClr val="lt1"/>
                </a:solidFill>
                <a:latin typeface="Verdana"/>
                <a:ea typeface="Verdana"/>
                <a:cs typeface="Verdana"/>
                <a:sym typeface="Verdana"/>
              </a:rPr>
              <a:t>CLASIFICACIÓN Y CONTROL DE ACTIVOS</a:t>
            </a:r>
            <a:endParaRPr/>
          </a:p>
        </p:txBody>
      </p:sp>
      <p:sp>
        <p:nvSpPr>
          <p:cNvPr id="525" name="Google Shape;525;p60"/>
          <p:cNvSpPr txBox="1"/>
          <p:nvPr/>
        </p:nvSpPr>
        <p:spPr>
          <a:xfrm>
            <a:off x="395536" y="1513427"/>
            <a:ext cx="7387474" cy="907461"/>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rPr b="1" i="0" lang="es" sz="2400" u="none" cap="none" strike="noStrike">
                <a:solidFill>
                  <a:srgbClr val="134F5C"/>
                </a:solidFill>
                <a:latin typeface="Helvetica Neue"/>
                <a:ea typeface="Helvetica Neue"/>
                <a:cs typeface="Helvetica Neue"/>
                <a:sym typeface="Helvetica Neue"/>
              </a:rPr>
              <a:t>Responsables</a:t>
            </a:r>
            <a:endParaRPr b="0" i="0" sz="2400" u="none" cap="none" strike="noStrike">
              <a:solidFill>
                <a:srgbClr val="134F5C"/>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134F5C"/>
              </a:solidFill>
              <a:latin typeface="Arial"/>
              <a:ea typeface="Arial"/>
              <a:cs typeface="Arial"/>
              <a:sym typeface="Arial"/>
            </a:endParaRPr>
          </a:p>
        </p:txBody>
      </p:sp>
      <p:pic>
        <p:nvPicPr>
          <p:cNvPr id="526" name="Google Shape;526;p60"/>
          <p:cNvPicPr preferRelativeResize="0"/>
          <p:nvPr/>
        </p:nvPicPr>
        <p:blipFill rotWithShape="1">
          <a:blip r:embed="rId6">
            <a:alphaModFix/>
          </a:blip>
          <a:srcRect b="0" l="0" r="0" t="0"/>
          <a:stretch/>
        </p:blipFill>
        <p:spPr>
          <a:xfrm>
            <a:off x="1331640" y="2132856"/>
            <a:ext cx="5934075" cy="3686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1"/>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32" name="Google Shape;532;p61"/>
          <p:cNvSpPr txBox="1"/>
          <p:nvPr/>
        </p:nvSpPr>
        <p:spPr>
          <a:xfrm>
            <a:off x="78115" y="2404681"/>
            <a:ext cx="8920799" cy="1771132"/>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0"/>
              </a:spcBef>
              <a:spcAft>
                <a:spcPts val="0"/>
              </a:spcAft>
              <a:buClr>
                <a:srgbClr val="000000"/>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Ningún hardware o software no autorizado debe ser cargado, instalado o activado, sin previa autorización formal. (Ej: evitar software Spyware)</a:t>
            </a:r>
            <a:endParaRPr/>
          </a:p>
          <a:p>
            <a:pPr indent="-342900" lvl="0" marL="457200" marR="0" rtl="0" algn="just">
              <a:lnSpc>
                <a:spcPct val="115000"/>
              </a:lnSpc>
              <a:spcBef>
                <a:spcPts val="500"/>
              </a:spcBef>
              <a:spcAft>
                <a:spcPts val="0"/>
              </a:spcAft>
              <a:buClr>
                <a:srgbClr val="000000"/>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Está prohibido el uso de recursos informáticos (smartphone, pendriver, CD, Ipod, entre otros…) propiedad de empleados para el desarrollo de actividades del negocio de Banesco.</a:t>
            </a:r>
            <a:endParaRPr b="0" i="0" sz="1800" u="none" cap="none" strike="noStrike">
              <a:solidFill>
                <a:srgbClr val="134F5C"/>
              </a:solidFill>
              <a:latin typeface="Helvetica Neue"/>
              <a:ea typeface="Helvetica Neue"/>
              <a:cs typeface="Helvetica Neue"/>
              <a:sym typeface="Helvetica Neue"/>
            </a:endParaRPr>
          </a:p>
        </p:txBody>
      </p:sp>
      <p:sp>
        <p:nvSpPr>
          <p:cNvPr id="533" name="Google Shape;533;p61"/>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34" name="Google Shape;534;p61"/>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535" name="Google Shape;535;p61"/>
          <p:cNvSpPr/>
          <p:nvPr/>
        </p:nvSpPr>
        <p:spPr>
          <a:xfrm>
            <a:off x="358925" y="850875"/>
            <a:ext cx="5096698" cy="523500"/>
          </a:xfrm>
          <a:prstGeom prst="rect">
            <a:avLst/>
          </a:prstGeom>
          <a:solidFill>
            <a:srgbClr val="538CD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10000"/>
              </a:buClr>
              <a:buFont typeface="Verdana"/>
              <a:buNone/>
            </a:pPr>
            <a:r>
              <a:rPr b="1" i="0" lang="es" sz="1500" u="none" cap="none" strike="noStrike">
                <a:solidFill>
                  <a:schemeClr val="lt1"/>
                </a:solidFill>
                <a:latin typeface="Verdana"/>
                <a:ea typeface="Verdana"/>
                <a:cs typeface="Verdana"/>
                <a:sym typeface="Verdana"/>
              </a:rPr>
              <a:t>CLASIFICACIÓN Y CONTROL DE ACTIVOS</a:t>
            </a:r>
            <a:endParaRPr/>
          </a:p>
        </p:txBody>
      </p:sp>
      <p:pic>
        <p:nvPicPr>
          <p:cNvPr id="536" name="Google Shape;536;p61"/>
          <p:cNvPicPr preferRelativeResize="0"/>
          <p:nvPr/>
        </p:nvPicPr>
        <p:blipFill rotWithShape="1">
          <a:blip r:embed="rId4">
            <a:alphaModFix/>
          </a:blip>
          <a:srcRect b="0" l="0" r="0" t="0"/>
          <a:stretch/>
        </p:blipFill>
        <p:spPr>
          <a:xfrm>
            <a:off x="3131840" y="3933056"/>
            <a:ext cx="3133142" cy="2664297"/>
          </a:xfrm>
          <a:prstGeom prst="rect">
            <a:avLst/>
          </a:prstGeom>
          <a:noFill/>
          <a:ln>
            <a:noFill/>
          </a:ln>
        </p:spPr>
      </p:pic>
      <p:pic>
        <p:nvPicPr>
          <p:cNvPr id="537" name="Google Shape;537;p61"/>
          <p:cNvPicPr preferRelativeResize="0"/>
          <p:nvPr/>
        </p:nvPicPr>
        <p:blipFill rotWithShape="1">
          <a:blip r:embed="rId5">
            <a:alphaModFix/>
          </a:blip>
          <a:srcRect b="0" l="0" r="0" t="0"/>
          <a:stretch/>
        </p:blipFill>
        <p:spPr>
          <a:xfrm>
            <a:off x="232393" y="3228822"/>
            <a:ext cx="253064" cy="249630"/>
          </a:xfrm>
          <a:prstGeom prst="rect">
            <a:avLst/>
          </a:prstGeom>
          <a:noFill/>
          <a:ln>
            <a:noFill/>
          </a:ln>
        </p:spPr>
      </p:pic>
      <p:pic>
        <p:nvPicPr>
          <p:cNvPr id="538" name="Google Shape;538;p61"/>
          <p:cNvPicPr preferRelativeResize="0"/>
          <p:nvPr/>
        </p:nvPicPr>
        <p:blipFill rotWithShape="1">
          <a:blip r:embed="rId5">
            <a:alphaModFix/>
          </a:blip>
          <a:srcRect b="0" l="0" r="0" t="0"/>
          <a:stretch/>
        </p:blipFill>
        <p:spPr>
          <a:xfrm>
            <a:off x="232393" y="2557215"/>
            <a:ext cx="253064" cy="249630"/>
          </a:xfrm>
          <a:prstGeom prst="rect">
            <a:avLst/>
          </a:prstGeom>
          <a:noFill/>
          <a:ln>
            <a:noFill/>
          </a:ln>
        </p:spPr>
      </p:pic>
      <p:sp>
        <p:nvSpPr>
          <p:cNvPr id="539" name="Google Shape;539;p61"/>
          <p:cNvSpPr txBox="1"/>
          <p:nvPr/>
        </p:nvSpPr>
        <p:spPr>
          <a:xfrm>
            <a:off x="348242" y="1561500"/>
            <a:ext cx="8461547" cy="83099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Los recursos informáticos y tecnológicos son provistos a los usuarios para uso exclusivo del negocio</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Agenda</a:t>
            </a:r>
            <a:endParaRPr/>
          </a:p>
        </p:txBody>
      </p:sp>
      <p:sp>
        <p:nvSpPr>
          <p:cNvPr id="223" name="Google Shape;223;p35"/>
          <p:cNvSpPr txBox="1"/>
          <p:nvPr>
            <p:ph idx="4294967295" type="body"/>
          </p:nvPr>
        </p:nvSpPr>
        <p:spPr>
          <a:xfrm>
            <a:off x="755576" y="1230188"/>
            <a:ext cx="7272808" cy="5007124"/>
          </a:xfrm>
          <a:prstGeom prst="rect">
            <a:avLst/>
          </a:prstGeom>
          <a:noFill/>
          <a:ln>
            <a:noFill/>
          </a:ln>
        </p:spPr>
        <p:txBody>
          <a:bodyPr anchorCtr="0" anchor="t" bIns="91425" lIns="91425" spcFirstLastPara="1" rIns="91425" wrap="square" tIns="91425">
            <a:noAutofit/>
          </a:bodyPr>
          <a:lstStyle/>
          <a:p>
            <a:pPr indent="-25400" lvl="0" marL="114300" marR="0" rtl="0" algn="l">
              <a:lnSpc>
                <a:spcPct val="100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¿Por Qué Es Importante La Seguridad De La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Conceptos Básicos</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Activo De Información, Su Valor</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Componentes De La Seguridad De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Objetivos De La Seguridad De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Amenazas Y Riesgos De La Información</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Estrategias Administración De Riesgo</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Principios, Políticas Y Normas</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Clasificación Y Control De Activos</a:t>
            </a:r>
            <a:endParaRPr/>
          </a:p>
          <a:p>
            <a:pPr indent="-25400" lvl="0" marL="114300" marR="0" rtl="0" algn="l">
              <a:lnSpc>
                <a:spcPct val="100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Tips De Seguridad Informática</a:t>
            </a:r>
            <a:endParaRPr/>
          </a:p>
        </p:txBody>
      </p:sp>
      <p:sp>
        <p:nvSpPr>
          <p:cNvPr id="224" name="Google Shape;224;p35"/>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25" name="Google Shape;225;p35"/>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226" name="Google Shape;226;p35"/>
          <p:cNvPicPr preferRelativeResize="0"/>
          <p:nvPr/>
        </p:nvPicPr>
        <p:blipFill rotWithShape="1">
          <a:blip r:embed="rId4">
            <a:alphaModFix/>
          </a:blip>
          <a:srcRect b="0" l="0" r="0" t="0"/>
          <a:stretch/>
        </p:blipFill>
        <p:spPr>
          <a:xfrm>
            <a:off x="646528" y="1340768"/>
            <a:ext cx="253064" cy="249630"/>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6528" y="1667202"/>
            <a:ext cx="253064" cy="249630"/>
          </a:xfrm>
          <a:prstGeom prst="rect">
            <a:avLst/>
          </a:prstGeom>
          <a:noFill/>
          <a:ln>
            <a:noFill/>
          </a:ln>
        </p:spPr>
      </p:pic>
      <p:pic>
        <p:nvPicPr>
          <p:cNvPr id="228" name="Google Shape;228;p35"/>
          <p:cNvPicPr preferRelativeResize="0"/>
          <p:nvPr/>
        </p:nvPicPr>
        <p:blipFill rotWithShape="1">
          <a:blip r:embed="rId4">
            <a:alphaModFix/>
          </a:blip>
          <a:srcRect b="0" l="0" r="0" t="0"/>
          <a:stretch/>
        </p:blipFill>
        <p:spPr>
          <a:xfrm>
            <a:off x="646528" y="1988840"/>
            <a:ext cx="253064" cy="249630"/>
          </a:xfrm>
          <a:prstGeom prst="rect">
            <a:avLst/>
          </a:prstGeom>
          <a:noFill/>
          <a:ln>
            <a:noFill/>
          </a:ln>
        </p:spPr>
      </p:pic>
      <p:pic>
        <p:nvPicPr>
          <p:cNvPr id="229" name="Google Shape;229;p35"/>
          <p:cNvPicPr preferRelativeResize="0"/>
          <p:nvPr/>
        </p:nvPicPr>
        <p:blipFill rotWithShape="1">
          <a:blip r:embed="rId4">
            <a:alphaModFix/>
          </a:blip>
          <a:srcRect b="0" l="0" r="0" t="0"/>
          <a:stretch/>
        </p:blipFill>
        <p:spPr>
          <a:xfrm>
            <a:off x="646528" y="2315274"/>
            <a:ext cx="253064" cy="249630"/>
          </a:xfrm>
          <a:prstGeom prst="rect">
            <a:avLst/>
          </a:prstGeom>
          <a:noFill/>
          <a:ln>
            <a:noFill/>
          </a:ln>
        </p:spPr>
      </p:pic>
      <p:pic>
        <p:nvPicPr>
          <p:cNvPr id="230" name="Google Shape;230;p35"/>
          <p:cNvPicPr preferRelativeResize="0"/>
          <p:nvPr/>
        </p:nvPicPr>
        <p:blipFill rotWithShape="1">
          <a:blip r:embed="rId4">
            <a:alphaModFix/>
          </a:blip>
          <a:srcRect b="0" l="0" r="0" t="0"/>
          <a:stretch/>
        </p:blipFill>
        <p:spPr>
          <a:xfrm>
            <a:off x="646528" y="2675314"/>
            <a:ext cx="253064" cy="249630"/>
          </a:xfrm>
          <a:prstGeom prst="rect">
            <a:avLst/>
          </a:prstGeom>
          <a:noFill/>
          <a:ln>
            <a:noFill/>
          </a:ln>
        </p:spPr>
      </p:pic>
      <p:pic>
        <p:nvPicPr>
          <p:cNvPr id="231" name="Google Shape;231;p35"/>
          <p:cNvPicPr preferRelativeResize="0"/>
          <p:nvPr/>
        </p:nvPicPr>
        <p:blipFill rotWithShape="1">
          <a:blip r:embed="rId4">
            <a:alphaModFix/>
          </a:blip>
          <a:srcRect b="0" l="0" r="0" t="0"/>
          <a:stretch/>
        </p:blipFill>
        <p:spPr>
          <a:xfrm>
            <a:off x="646528" y="2996952"/>
            <a:ext cx="253064" cy="249630"/>
          </a:xfrm>
          <a:prstGeom prst="rect">
            <a:avLst/>
          </a:prstGeom>
          <a:noFill/>
          <a:ln>
            <a:noFill/>
          </a:ln>
        </p:spPr>
      </p:pic>
      <p:pic>
        <p:nvPicPr>
          <p:cNvPr id="232" name="Google Shape;232;p35"/>
          <p:cNvPicPr preferRelativeResize="0"/>
          <p:nvPr/>
        </p:nvPicPr>
        <p:blipFill rotWithShape="1">
          <a:blip r:embed="rId4">
            <a:alphaModFix/>
          </a:blip>
          <a:srcRect b="0" l="0" r="0" t="0"/>
          <a:stretch/>
        </p:blipFill>
        <p:spPr>
          <a:xfrm>
            <a:off x="646528" y="3323386"/>
            <a:ext cx="253064" cy="249630"/>
          </a:xfrm>
          <a:prstGeom prst="rect">
            <a:avLst/>
          </a:prstGeom>
          <a:noFill/>
          <a:ln>
            <a:noFill/>
          </a:ln>
        </p:spPr>
      </p:pic>
      <p:pic>
        <p:nvPicPr>
          <p:cNvPr id="233" name="Google Shape;233;p35"/>
          <p:cNvPicPr preferRelativeResize="0"/>
          <p:nvPr/>
        </p:nvPicPr>
        <p:blipFill rotWithShape="1">
          <a:blip r:embed="rId4">
            <a:alphaModFix/>
          </a:blip>
          <a:srcRect b="0" l="0" r="0" t="0"/>
          <a:stretch/>
        </p:blipFill>
        <p:spPr>
          <a:xfrm>
            <a:off x="646528" y="3645024"/>
            <a:ext cx="253064" cy="249630"/>
          </a:xfrm>
          <a:prstGeom prst="rect">
            <a:avLst/>
          </a:prstGeom>
          <a:noFill/>
          <a:ln>
            <a:noFill/>
          </a:ln>
        </p:spPr>
      </p:pic>
      <p:pic>
        <p:nvPicPr>
          <p:cNvPr id="234" name="Google Shape;234;p35"/>
          <p:cNvPicPr preferRelativeResize="0"/>
          <p:nvPr/>
        </p:nvPicPr>
        <p:blipFill rotWithShape="1">
          <a:blip r:embed="rId4">
            <a:alphaModFix/>
          </a:blip>
          <a:srcRect b="0" l="0" r="0" t="0"/>
          <a:stretch/>
        </p:blipFill>
        <p:spPr>
          <a:xfrm>
            <a:off x="646528" y="4005064"/>
            <a:ext cx="253064" cy="249630"/>
          </a:xfrm>
          <a:prstGeom prst="rect">
            <a:avLst/>
          </a:prstGeom>
          <a:noFill/>
          <a:ln>
            <a:noFill/>
          </a:ln>
        </p:spPr>
      </p:pic>
      <p:pic>
        <p:nvPicPr>
          <p:cNvPr id="235" name="Google Shape;235;p35"/>
          <p:cNvPicPr preferRelativeResize="0"/>
          <p:nvPr/>
        </p:nvPicPr>
        <p:blipFill rotWithShape="1">
          <a:blip r:embed="rId4">
            <a:alphaModFix/>
          </a:blip>
          <a:srcRect b="0" l="0" r="0" t="0"/>
          <a:stretch/>
        </p:blipFill>
        <p:spPr>
          <a:xfrm>
            <a:off x="646528" y="4365104"/>
            <a:ext cx="253064" cy="24963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2"/>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45" name="Google Shape;545;p62"/>
          <p:cNvSpPr/>
          <p:nvPr/>
        </p:nvSpPr>
        <p:spPr>
          <a:xfrm>
            <a:off x="358924" y="966700"/>
            <a:ext cx="5293195" cy="523500"/>
          </a:xfrm>
          <a:prstGeom prst="rect">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rgbClr val="000000"/>
                </a:solidFill>
                <a:latin typeface="Verdana"/>
                <a:ea typeface="Verdana"/>
                <a:cs typeface="Verdana"/>
                <a:sym typeface="Verdana"/>
              </a:rPr>
              <a:t>SEGURIDAD DE INFORMACIÓN Y EL EMPLEADO</a:t>
            </a:r>
            <a:endParaRPr b="1" i="0" sz="1500" u="none" cap="none" strike="noStrike">
              <a:solidFill>
                <a:srgbClr val="000000"/>
              </a:solidFill>
              <a:latin typeface="Verdana"/>
              <a:ea typeface="Verdana"/>
              <a:cs typeface="Verdana"/>
              <a:sym typeface="Verdana"/>
            </a:endParaRPr>
          </a:p>
        </p:txBody>
      </p:sp>
      <p:sp>
        <p:nvSpPr>
          <p:cNvPr id="546" name="Google Shape;546;p62"/>
          <p:cNvSpPr txBox="1"/>
          <p:nvPr/>
        </p:nvSpPr>
        <p:spPr>
          <a:xfrm>
            <a:off x="226751" y="3207983"/>
            <a:ext cx="8529015" cy="1805193"/>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Jornadas de seguridad de información</a:t>
            </a:r>
            <a:endParaRPr/>
          </a:p>
          <a:p>
            <a:pPr indent="-342900" lvl="0" marL="457200" marR="0" rtl="0" algn="l">
              <a:lnSpc>
                <a:spcPct val="115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Notas informativas por información Banesco</a:t>
            </a:r>
            <a:endParaRPr/>
          </a:p>
          <a:p>
            <a:pPr indent="-342900" lvl="0" marL="457200" marR="0" rtl="0" algn="l">
              <a:lnSpc>
                <a:spcPct val="115000"/>
              </a:lnSpc>
              <a:spcBef>
                <a:spcPts val="50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Charlas a nuevos empleados</a:t>
            </a:r>
            <a:endParaRPr/>
          </a:p>
          <a:p>
            <a:pPr indent="0" lvl="0" marL="114300" marR="0" rtl="0" algn="l">
              <a:lnSpc>
                <a:spcPct val="115000"/>
              </a:lnSpc>
              <a:spcBef>
                <a:spcPts val="500"/>
              </a:spcBef>
              <a:spcAft>
                <a:spcPts val="0"/>
              </a:spcAft>
              <a:buClr>
                <a:srgbClr val="134F5C"/>
              </a:buClr>
              <a:buFont typeface="Helvetica Neue"/>
              <a:buNone/>
            </a:pPr>
            <a:r>
              <a:rPr b="0" i="0" lang="es" sz="1800" u="none" cap="none" strike="noStrike">
                <a:solidFill>
                  <a:srgbClr val="134F5C"/>
                </a:solidFill>
                <a:latin typeface="Helvetica Neue"/>
                <a:ea typeface="Helvetica Neue"/>
                <a:cs typeface="Helvetica Neue"/>
                <a:sym typeface="Helvetica Neue"/>
              </a:rPr>
              <a:t>     Certificación vía Intranet (e-Learning)</a:t>
            </a:r>
            <a:endParaRPr/>
          </a:p>
          <a:p>
            <a:pPr indent="0" lvl="0" marL="0" marR="0" rtl="0" algn="l">
              <a:lnSpc>
                <a:spcPct val="115000"/>
              </a:lnSpc>
              <a:spcBef>
                <a:spcPts val="500"/>
              </a:spcBef>
              <a:spcAft>
                <a:spcPts val="0"/>
              </a:spcAft>
              <a:buClr>
                <a:srgbClr val="000000"/>
              </a:buClr>
              <a:buFont typeface="Arial"/>
              <a:buNone/>
            </a:pPr>
            <a:r>
              <a:t/>
            </a:r>
            <a:endParaRPr b="0" i="0" sz="2000" u="none" cap="none" strike="noStrike">
              <a:solidFill>
                <a:srgbClr val="010000"/>
              </a:solidFill>
              <a:latin typeface="Verdana"/>
              <a:ea typeface="Verdana"/>
              <a:cs typeface="Verdana"/>
              <a:sym typeface="Verdana"/>
            </a:endParaRPr>
          </a:p>
          <a:p>
            <a:pPr indent="0" lvl="0" marL="0" marR="0" rtl="0" algn="ctr">
              <a:lnSpc>
                <a:spcPct val="115000"/>
              </a:lnSpc>
              <a:spcBef>
                <a:spcPts val="600"/>
              </a:spcBef>
              <a:spcAft>
                <a:spcPts val="0"/>
              </a:spcAft>
              <a:buClr>
                <a:srgbClr val="FF0000"/>
              </a:buClr>
              <a:buFont typeface="Verdana"/>
              <a:buNone/>
            </a:pPr>
            <a:r>
              <a:rPr b="1" i="0" lang="es" sz="2000" u="sng" cap="none" strike="noStrike">
                <a:solidFill>
                  <a:schemeClr val="hlink"/>
                </a:solidFill>
                <a:latin typeface="Calibri"/>
                <a:ea typeface="Calibri"/>
                <a:cs typeface="Calibri"/>
                <a:sym typeface="Calibri"/>
                <a:hlinkClick r:id="rId3"/>
              </a:rPr>
              <a:t>PRUDENCIA CON LA INFORMACIÓN</a:t>
            </a:r>
            <a:endParaRPr b="1" i="0" sz="2000" u="none" cap="none" strike="noStrike">
              <a:solidFill>
                <a:schemeClr val="accent1"/>
              </a:solidFill>
              <a:latin typeface="Calibri"/>
              <a:ea typeface="Calibri"/>
              <a:cs typeface="Calibri"/>
              <a:sym typeface="Calibri"/>
            </a:endParaRPr>
          </a:p>
        </p:txBody>
      </p:sp>
      <p:sp>
        <p:nvSpPr>
          <p:cNvPr id="547" name="Google Shape;547;p62"/>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48" name="Google Shape;548;p62"/>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549" name="Google Shape;549;p62"/>
          <p:cNvSpPr/>
          <p:nvPr/>
        </p:nvSpPr>
        <p:spPr>
          <a:xfrm>
            <a:off x="519996" y="5311101"/>
            <a:ext cx="1385400" cy="228900"/>
          </a:xfrm>
          <a:prstGeom prst="homePlat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A86E8"/>
              </a:buClr>
              <a:buFont typeface="Arial"/>
              <a:buNone/>
            </a:pPr>
            <a:r>
              <a:rPr b="1" i="0" lang="es" sz="1400" u="none" cap="none" strike="noStrike">
                <a:solidFill>
                  <a:srgbClr val="4A86E8"/>
                </a:solidFill>
                <a:latin typeface="Arial"/>
                <a:ea typeface="Arial"/>
                <a:cs typeface="Arial"/>
                <a:sym typeface="Arial"/>
              </a:rPr>
              <a:t>VIDEO</a:t>
            </a:r>
            <a:endParaRPr/>
          </a:p>
        </p:txBody>
      </p:sp>
      <p:pic>
        <p:nvPicPr>
          <p:cNvPr id="550" name="Google Shape;550;p62"/>
          <p:cNvPicPr preferRelativeResize="0"/>
          <p:nvPr/>
        </p:nvPicPr>
        <p:blipFill rotWithShape="1">
          <a:blip r:embed="rId5">
            <a:alphaModFix/>
          </a:blip>
          <a:srcRect b="0" l="0" r="0" t="0"/>
          <a:stretch/>
        </p:blipFill>
        <p:spPr>
          <a:xfrm>
            <a:off x="393464" y="3356992"/>
            <a:ext cx="253064" cy="249630"/>
          </a:xfrm>
          <a:prstGeom prst="rect">
            <a:avLst/>
          </a:prstGeom>
          <a:noFill/>
          <a:ln>
            <a:noFill/>
          </a:ln>
        </p:spPr>
      </p:pic>
      <p:pic>
        <p:nvPicPr>
          <p:cNvPr id="551" name="Google Shape;551;p62"/>
          <p:cNvPicPr preferRelativeResize="0"/>
          <p:nvPr/>
        </p:nvPicPr>
        <p:blipFill rotWithShape="1">
          <a:blip r:embed="rId5">
            <a:alphaModFix/>
          </a:blip>
          <a:srcRect b="0" l="0" r="0" t="0"/>
          <a:stretch/>
        </p:blipFill>
        <p:spPr>
          <a:xfrm>
            <a:off x="393464" y="3717032"/>
            <a:ext cx="253064" cy="249630"/>
          </a:xfrm>
          <a:prstGeom prst="rect">
            <a:avLst/>
          </a:prstGeom>
          <a:noFill/>
          <a:ln>
            <a:noFill/>
          </a:ln>
        </p:spPr>
      </p:pic>
      <p:pic>
        <p:nvPicPr>
          <p:cNvPr id="552" name="Google Shape;552;p62"/>
          <p:cNvPicPr preferRelativeResize="0"/>
          <p:nvPr/>
        </p:nvPicPr>
        <p:blipFill rotWithShape="1">
          <a:blip r:embed="rId5">
            <a:alphaModFix/>
          </a:blip>
          <a:srcRect b="0" l="0" r="0" t="0"/>
          <a:stretch/>
        </p:blipFill>
        <p:spPr>
          <a:xfrm>
            <a:off x="393464" y="4077072"/>
            <a:ext cx="253064" cy="249630"/>
          </a:xfrm>
          <a:prstGeom prst="rect">
            <a:avLst/>
          </a:prstGeom>
          <a:noFill/>
          <a:ln>
            <a:noFill/>
          </a:ln>
        </p:spPr>
      </p:pic>
      <p:pic>
        <p:nvPicPr>
          <p:cNvPr id="553" name="Google Shape;553;p62"/>
          <p:cNvPicPr preferRelativeResize="0"/>
          <p:nvPr/>
        </p:nvPicPr>
        <p:blipFill rotWithShape="1">
          <a:blip r:embed="rId5">
            <a:alphaModFix/>
          </a:blip>
          <a:srcRect b="0" l="0" r="0" t="0"/>
          <a:stretch/>
        </p:blipFill>
        <p:spPr>
          <a:xfrm>
            <a:off x="393464" y="4475514"/>
            <a:ext cx="253064" cy="249630"/>
          </a:xfrm>
          <a:prstGeom prst="rect">
            <a:avLst/>
          </a:prstGeom>
          <a:noFill/>
          <a:ln>
            <a:noFill/>
          </a:ln>
        </p:spPr>
      </p:pic>
      <p:sp>
        <p:nvSpPr>
          <p:cNvPr id="554" name="Google Shape;554;p62"/>
          <p:cNvSpPr txBox="1"/>
          <p:nvPr/>
        </p:nvSpPr>
        <p:spPr>
          <a:xfrm>
            <a:off x="226751" y="1681991"/>
            <a:ext cx="8525364" cy="120032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La Organización debe establecer un programa permanente de capacitación y transformación de la cultura en Seguridad de Información para todos los Ciudadanos Banesco</a:t>
            </a:r>
            <a:endParaRPr b="1" i="1" sz="24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3"/>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60" name="Google Shape;560;p63"/>
          <p:cNvSpPr/>
          <p:nvPr/>
        </p:nvSpPr>
        <p:spPr>
          <a:xfrm>
            <a:off x="358925" y="632113"/>
            <a:ext cx="4778100" cy="451800"/>
          </a:xfrm>
          <a:prstGeom prst="rect">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rgbClr val="000000"/>
                </a:solidFill>
                <a:latin typeface="Verdana"/>
                <a:ea typeface="Verdana"/>
                <a:cs typeface="Verdana"/>
                <a:sym typeface="Verdana"/>
              </a:rPr>
              <a:t>INGENIERIA SOCIAL</a:t>
            </a:r>
            <a:endParaRPr b="1" i="0" sz="1500" u="none" cap="none" strike="noStrike">
              <a:solidFill>
                <a:srgbClr val="000000"/>
              </a:solidFill>
              <a:latin typeface="Verdana"/>
              <a:ea typeface="Verdana"/>
              <a:cs typeface="Verdana"/>
              <a:sym typeface="Verdana"/>
            </a:endParaRPr>
          </a:p>
        </p:txBody>
      </p:sp>
      <p:sp>
        <p:nvSpPr>
          <p:cNvPr id="561" name="Google Shape;561;p63"/>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62" name="Google Shape;562;p63"/>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563" name="Google Shape;563;p63"/>
          <p:cNvSpPr txBox="1"/>
          <p:nvPr/>
        </p:nvSpPr>
        <p:spPr>
          <a:xfrm>
            <a:off x="358925" y="1155613"/>
            <a:ext cx="7901400" cy="50402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F497D"/>
              </a:buClr>
              <a:buFont typeface="Calibri"/>
              <a:buNone/>
            </a:pPr>
            <a:r>
              <a:rPr b="1" i="0" lang="es" sz="1600" u="none" cap="none" strike="noStrike">
                <a:solidFill>
                  <a:srgbClr val="1F497D"/>
                </a:solidFill>
                <a:latin typeface="Arimo"/>
                <a:ea typeface="Arimo"/>
                <a:cs typeface="Arimo"/>
                <a:sym typeface="Arimo"/>
              </a:rPr>
              <a:t>Recomendaciones para evitar ser víctimas de ataques de ingeniería social</a:t>
            </a:r>
            <a:r>
              <a:rPr b="0" i="0" lang="es" sz="1600" u="none" cap="none" strike="noStrike">
                <a:solidFill>
                  <a:srgbClr val="000000"/>
                </a:solidFill>
                <a:latin typeface="Arimo"/>
                <a:ea typeface="Arimo"/>
                <a:cs typeface="Arimo"/>
                <a:sym typeface="Arimo"/>
              </a:rPr>
              <a:t>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1F497D"/>
              </a:buClr>
              <a:buFont typeface="Calibri"/>
              <a:buNone/>
            </a:pPr>
            <a:r>
              <a:t/>
            </a:r>
            <a:endParaRPr b="0" i="0" sz="1600" u="none" cap="none" strike="noStrike">
              <a:solidFill>
                <a:srgbClr val="000000"/>
              </a:solidFill>
              <a:latin typeface="Arimo"/>
              <a:ea typeface="Arimo"/>
              <a:cs typeface="Arimo"/>
              <a:sym typeface="Arimo"/>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000000"/>
                </a:solidFill>
                <a:latin typeface="Arimo"/>
                <a:ea typeface="Arimo"/>
                <a:cs typeface="Arimo"/>
                <a:sym typeface="Arimo"/>
              </a:rPr>
              <a:t>Usa el sentido común y no confié en las personas con quien se comunica.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000000"/>
                </a:solidFill>
                <a:latin typeface="Arimo"/>
                <a:ea typeface="Arimo"/>
                <a:cs typeface="Arimo"/>
                <a:sym typeface="Arimo"/>
              </a:rPr>
              <a:t>En caso de tener dudas eleva la consulta con un supervisor.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No suministres datos confidenciales (números de tarjeta, contraseñas, PIN), por medios electrónicos u operadores telefónicos.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Bajo ninguna circunstancia llame y/o remita mensajes de texto con información personal y/o confidencial de sus instrumentos financieros a números CANTV o celulares que se observan en los mensajes recibidos por parte del banco.</a:t>
            </a:r>
            <a:endParaRPr b="0" i="0" sz="1600" u="none" cap="none" strike="noStrike">
              <a:solidFill>
                <a:srgbClr val="222222"/>
              </a:solidFill>
              <a:latin typeface="Arimo"/>
              <a:ea typeface="Arimo"/>
              <a:cs typeface="Arimo"/>
              <a:sym typeface="Arimo"/>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Al introducir datos como clave o pin y/o número de tarjetas cubre con la mano el teclado telefónico en caso de encontrarse en lugares públicos y/o cerca de terceras personas. </a:t>
            </a:r>
            <a:endParaRPr/>
          </a:p>
          <a:p>
            <a:pPr indent="-304800" lvl="0" marL="457200" marR="0" rtl="0" algn="just">
              <a:lnSpc>
                <a:spcPct val="150000"/>
              </a:lnSpc>
              <a:spcBef>
                <a:spcPts val="0"/>
              </a:spcBef>
              <a:spcAft>
                <a:spcPts val="0"/>
              </a:spcAft>
              <a:buClr>
                <a:srgbClr val="000000"/>
              </a:buClr>
              <a:buSzPts val="1600"/>
              <a:buFont typeface="Verdana"/>
              <a:buChar char="●"/>
            </a:pPr>
            <a:r>
              <a:rPr b="0" i="0" lang="es" sz="1600" u="none" cap="none" strike="noStrike">
                <a:solidFill>
                  <a:srgbClr val="222222"/>
                </a:solidFill>
                <a:latin typeface="Arimo"/>
                <a:ea typeface="Arimo"/>
                <a:cs typeface="Arimo"/>
                <a:sym typeface="Arimo"/>
              </a:rPr>
              <a:t>Al finalizar la llamada borra el historial del listado telefónico y posterior a ello realiza una llamada a otro número telefónico.</a:t>
            </a:r>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p63"/>
          <p:cNvPicPr preferRelativeResize="0"/>
          <p:nvPr/>
        </p:nvPicPr>
        <p:blipFill rotWithShape="1">
          <a:blip r:embed="rId4">
            <a:alphaModFix/>
          </a:blip>
          <a:srcRect b="0" l="0" r="0" t="0"/>
          <a:stretch/>
        </p:blipFill>
        <p:spPr>
          <a:xfrm>
            <a:off x="516624" y="2476397"/>
            <a:ext cx="253064" cy="249630"/>
          </a:xfrm>
          <a:prstGeom prst="rect">
            <a:avLst/>
          </a:prstGeom>
          <a:noFill/>
          <a:ln>
            <a:noFill/>
          </a:ln>
        </p:spPr>
      </p:pic>
      <p:pic>
        <p:nvPicPr>
          <p:cNvPr id="565" name="Google Shape;565;p63"/>
          <p:cNvPicPr preferRelativeResize="0"/>
          <p:nvPr/>
        </p:nvPicPr>
        <p:blipFill rotWithShape="1">
          <a:blip r:embed="rId4">
            <a:alphaModFix/>
          </a:blip>
          <a:srcRect b="0" l="0" r="0" t="0"/>
          <a:stretch/>
        </p:blipFill>
        <p:spPr>
          <a:xfrm>
            <a:off x="511070" y="3242772"/>
            <a:ext cx="253064" cy="249630"/>
          </a:xfrm>
          <a:prstGeom prst="rect">
            <a:avLst/>
          </a:prstGeom>
          <a:noFill/>
          <a:ln>
            <a:noFill/>
          </a:ln>
        </p:spPr>
      </p:pic>
      <p:pic>
        <p:nvPicPr>
          <p:cNvPr id="566" name="Google Shape;566;p63"/>
          <p:cNvPicPr preferRelativeResize="0"/>
          <p:nvPr/>
        </p:nvPicPr>
        <p:blipFill rotWithShape="1">
          <a:blip r:embed="rId4">
            <a:alphaModFix/>
          </a:blip>
          <a:srcRect b="0" l="0" r="0" t="0"/>
          <a:stretch/>
        </p:blipFill>
        <p:spPr>
          <a:xfrm>
            <a:off x="511070" y="4309709"/>
            <a:ext cx="253064" cy="249630"/>
          </a:xfrm>
          <a:prstGeom prst="rect">
            <a:avLst/>
          </a:prstGeom>
          <a:noFill/>
          <a:ln>
            <a:noFill/>
          </a:ln>
        </p:spPr>
      </p:pic>
      <p:pic>
        <p:nvPicPr>
          <p:cNvPr id="567" name="Google Shape;567;p63"/>
          <p:cNvPicPr preferRelativeResize="0"/>
          <p:nvPr/>
        </p:nvPicPr>
        <p:blipFill rotWithShape="1">
          <a:blip r:embed="rId4">
            <a:alphaModFix/>
          </a:blip>
          <a:srcRect b="0" l="0" r="0" t="0"/>
          <a:stretch/>
        </p:blipFill>
        <p:spPr>
          <a:xfrm>
            <a:off x="511070" y="1781150"/>
            <a:ext cx="253064" cy="249630"/>
          </a:xfrm>
          <a:prstGeom prst="rect">
            <a:avLst/>
          </a:prstGeom>
          <a:noFill/>
          <a:ln>
            <a:noFill/>
          </a:ln>
        </p:spPr>
      </p:pic>
      <p:pic>
        <p:nvPicPr>
          <p:cNvPr id="568" name="Google Shape;568;p63"/>
          <p:cNvPicPr preferRelativeResize="0"/>
          <p:nvPr/>
        </p:nvPicPr>
        <p:blipFill rotWithShape="1">
          <a:blip r:embed="rId4">
            <a:alphaModFix/>
          </a:blip>
          <a:srcRect b="0" l="0" r="0" t="0"/>
          <a:stretch/>
        </p:blipFill>
        <p:spPr>
          <a:xfrm>
            <a:off x="511070" y="2145603"/>
            <a:ext cx="253064" cy="249630"/>
          </a:xfrm>
          <a:prstGeom prst="rect">
            <a:avLst/>
          </a:prstGeom>
          <a:noFill/>
          <a:ln>
            <a:noFill/>
          </a:ln>
        </p:spPr>
      </p:pic>
      <p:pic>
        <p:nvPicPr>
          <p:cNvPr id="569" name="Google Shape;569;p63"/>
          <p:cNvPicPr preferRelativeResize="0"/>
          <p:nvPr/>
        </p:nvPicPr>
        <p:blipFill rotWithShape="1">
          <a:blip r:embed="rId4">
            <a:alphaModFix/>
          </a:blip>
          <a:srcRect b="0" l="0" r="0" t="0"/>
          <a:stretch/>
        </p:blipFill>
        <p:spPr>
          <a:xfrm>
            <a:off x="512568" y="5411618"/>
            <a:ext cx="253064" cy="2496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4"/>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75" name="Google Shape;575;p64"/>
          <p:cNvSpPr/>
          <p:nvPr/>
        </p:nvSpPr>
        <p:spPr>
          <a:xfrm>
            <a:off x="223100" y="845750"/>
            <a:ext cx="4867799" cy="579600"/>
          </a:xfrm>
          <a:prstGeom prst="rect">
            <a:avLst/>
          </a:prstGeom>
          <a:solidFill>
            <a:srgbClr val="8E7CC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SEGURIDAD FÍSICA Y AMBIENTAL</a:t>
            </a:r>
            <a:endParaRPr/>
          </a:p>
        </p:txBody>
      </p:sp>
      <p:sp>
        <p:nvSpPr>
          <p:cNvPr id="576" name="Google Shape;576;p64"/>
          <p:cNvSpPr txBox="1"/>
          <p:nvPr/>
        </p:nvSpPr>
        <p:spPr>
          <a:xfrm>
            <a:off x="223100" y="3089925"/>
            <a:ext cx="8920799" cy="1522175"/>
          </a:xfrm>
          <a:prstGeom prst="rect">
            <a:avLst/>
          </a:prstGeom>
          <a:noFill/>
          <a:ln>
            <a:noFill/>
          </a:ln>
        </p:spPr>
        <p:txBody>
          <a:bodyPr anchorCtr="0" anchor="t" bIns="91425" lIns="91425" spcFirstLastPara="1" rIns="91425" wrap="square" tIns="91425">
            <a:noAutofit/>
          </a:bodyPr>
          <a:lstStyle/>
          <a:p>
            <a:pPr indent="-342900" lvl="0" marL="457200" marR="0" rtl="0" algn="l">
              <a:lnSpc>
                <a:spcPct val="90000"/>
              </a:lnSpc>
              <a:spcBef>
                <a:spcPts val="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Clasificación de áreas y control de acceso</a:t>
            </a:r>
            <a:endParaRPr/>
          </a:p>
          <a:p>
            <a:pPr indent="-342900" lvl="0" marL="457200" marR="0" rtl="0" algn="l">
              <a:lnSpc>
                <a:spcPct val="90000"/>
              </a:lnSpc>
              <a:spcBef>
                <a:spcPts val="60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Reporte inmediato por pérdida o extravío tarjeta acceso</a:t>
            </a:r>
            <a:endParaRPr/>
          </a:p>
          <a:p>
            <a:pPr indent="-342900" lvl="0" marL="457200" marR="0" rtl="0" algn="l">
              <a:lnSpc>
                <a:spcPct val="90000"/>
              </a:lnSpc>
              <a:spcBef>
                <a:spcPts val="60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Autorizaciones de acceso a terceros</a:t>
            </a:r>
            <a:endParaRPr/>
          </a:p>
          <a:p>
            <a:pPr indent="-342900" lvl="0" marL="457200" marR="0" rtl="0" algn="l">
              <a:lnSpc>
                <a:spcPct val="90000"/>
              </a:lnSpc>
              <a:spcBef>
                <a:spcPts val="600"/>
              </a:spcBef>
              <a:spcAft>
                <a:spcPts val="0"/>
              </a:spcAft>
              <a:buClr>
                <a:srgbClr val="134F5C"/>
              </a:buClr>
              <a:buSzPts val="1800"/>
              <a:buFont typeface="Arial"/>
              <a:buChar char="●"/>
            </a:pPr>
            <a:r>
              <a:rPr b="0" i="0" lang="es" sz="1800" u="none" cap="none" strike="noStrike">
                <a:solidFill>
                  <a:srgbClr val="134F5C"/>
                </a:solidFill>
                <a:latin typeface="Helvetica Neue"/>
                <a:ea typeface="Helvetica Neue"/>
                <a:cs typeface="Helvetica Neue"/>
                <a:sym typeface="Helvetica Neue"/>
              </a:rPr>
              <a:t>Control de equipaje (prohibición en áreas restringidas)</a:t>
            </a:r>
            <a:endParaRPr/>
          </a:p>
          <a:p>
            <a:pPr indent="0" lvl="0" marL="0" marR="0" rtl="0" algn="l">
              <a:lnSpc>
                <a:spcPct val="90000"/>
              </a:lnSpc>
              <a:spcBef>
                <a:spcPts val="600"/>
              </a:spcBef>
              <a:spcAft>
                <a:spcPts val="0"/>
              </a:spcAft>
              <a:buClr>
                <a:srgbClr val="000000"/>
              </a:buClr>
              <a:buFont typeface="Arial"/>
              <a:buNone/>
            </a:pPr>
            <a:r>
              <a:t/>
            </a:r>
            <a:endParaRPr b="1" i="0" sz="2000" u="none" cap="none" strike="noStrike">
              <a:solidFill>
                <a:srgbClr val="010000"/>
              </a:solidFill>
              <a:latin typeface="Verdana"/>
              <a:ea typeface="Verdana"/>
              <a:cs typeface="Verdana"/>
              <a:sym typeface="Verdana"/>
            </a:endParaRPr>
          </a:p>
          <a:p>
            <a:pPr indent="0" lvl="0" marL="0" marR="0" rtl="0" algn="l">
              <a:lnSpc>
                <a:spcPct val="90000"/>
              </a:lnSpc>
              <a:spcBef>
                <a:spcPts val="600"/>
              </a:spcBef>
              <a:spcAft>
                <a:spcPts val="0"/>
              </a:spcAft>
              <a:buClr>
                <a:srgbClr val="000000"/>
              </a:buClr>
              <a:buFont typeface="Arial"/>
              <a:buNone/>
            </a:pPr>
            <a:r>
              <a:t/>
            </a:r>
            <a:endParaRPr b="0" i="0" sz="2000" u="none" cap="none" strike="noStrike">
              <a:solidFill>
                <a:srgbClr val="010000"/>
              </a:solidFill>
              <a:latin typeface="Verdana"/>
              <a:ea typeface="Verdana"/>
              <a:cs typeface="Verdana"/>
              <a:sym typeface="Verdana"/>
            </a:endParaRPr>
          </a:p>
          <a:p>
            <a:pPr indent="0" lvl="0" marL="0" marR="0" rtl="0" algn="ctr">
              <a:lnSpc>
                <a:spcPct val="90000"/>
              </a:lnSpc>
              <a:spcBef>
                <a:spcPts val="600"/>
              </a:spcBef>
              <a:spcAft>
                <a:spcPts val="0"/>
              </a:spcAft>
              <a:buClr>
                <a:srgbClr val="000000"/>
              </a:buClr>
              <a:buFont typeface="Arial"/>
              <a:buNone/>
            </a:pPr>
            <a:r>
              <a:t/>
            </a:r>
            <a:endParaRPr b="0" i="0" sz="2000" u="none" cap="none" strike="noStrike">
              <a:solidFill>
                <a:srgbClr val="FF0000"/>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Font typeface="Arial"/>
              <a:buNone/>
            </a:pPr>
            <a:r>
              <a:t/>
            </a:r>
            <a:endParaRPr b="0" i="0" sz="2400" u="none" cap="none" strike="noStrike">
              <a:solidFill>
                <a:srgbClr val="010000"/>
              </a:solidFill>
              <a:latin typeface="Verdana"/>
              <a:ea typeface="Verdana"/>
              <a:cs typeface="Verdana"/>
              <a:sym typeface="Verdana"/>
            </a:endParaRPr>
          </a:p>
          <a:p>
            <a:pPr indent="0" lvl="0" marL="0" marR="0" rtl="0" algn="ctr">
              <a:lnSpc>
                <a:spcPct val="115000"/>
              </a:lnSpc>
              <a:spcBef>
                <a:spcPts val="60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4"/>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78" name="Google Shape;578;p6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579" name="Google Shape;579;p64"/>
          <p:cNvPicPr preferRelativeResize="0"/>
          <p:nvPr/>
        </p:nvPicPr>
        <p:blipFill rotWithShape="1">
          <a:blip r:embed="rId4">
            <a:alphaModFix/>
          </a:blip>
          <a:srcRect b="0" l="0" r="0" t="0"/>
          <a:stretch/>
        </p:blipFill>
        <p:spPr>
          <a:xfrm>
            <a:off x="3322800" y="4807025"/>
            <a:ext cx="1609799" cy="1609799"/>
          </a:xfrm>
          <a:prstGeom prst="rect">
            <a:avLst/>
          </a:prstGeom>
          <a:noFill/>
          <a:ln>
            <a:noFill/>
          </a:ln>
        </p:spPr>
      </p:pic>
      <p:pic>
        <p:nvPicPr>
          <p:cNvPr id="580" name="Google Shape;580;p64"/>
          <p:cNvPicPr preferRelativeResize="0"/>
          <p:nvPr/>
        </p:nvPicPr>
        <p:blipFill rotWithShape="1">
          <a:blip r:embed="rId5">
            <a:alphaModFix/>
          </a:blip>
          <a:srcRect b="0" l="0" r="0" t="0"/>
          <a:stretch/>
        </p:blipFill>
        <p:spPr>
          <a:xfrm>
            <a:off x="393464" y="4119118"/>
            <a:ext cx="253064" cy="249630"/>
          </a:xfrm>
          <a:prstGeom prst="rect">
            <a:avLst/>
          </a:prstGeom>
          <a:noFill/>
          <a:ln>
            <a:noFill/>
          </a:ln>
        </p:spPr>
      </p:pic>
      <p:pic>
        <p:nvPicPr>
          <p:cNvPr id="581" name="Google Shape;581;p64"/>
          <p:cNvPicPr preferRelativeResize="0"/>
          <p:nvPr/>
        </p:nvPicPr>
        <p:blipFill rotWithShape="1">
          <a:blip r:embed="rId5">
            <a:alphaModFix/>
          </a:blip>
          <a:srcRect b="0" l="0" r="0" t="0"/>
          <a:stretch/>
        </p:blipFill>
        <p:spPr>
          <a:xfrm>
            <a:off x="393464" y="3789040"/>
            <a:ext cx="253064" cy="249630"/>
          </a:xfrm>
          <a:prstGeom prst="rect">
            <a:avLst/>
          </a:prstGeom>
          <a:noFill/>
          <a:ln>
            <a:noFill/>
          </a:ln>
        </p:spPr>
      </p:pic>
      <p:pic>
        <p:nvPicPr>
          <p:cNvPr id="582" name="Google Shape;582;p64"/>
          <p:cNvPicPr preferRelativeResize="0"/>
          <p:nvPr/>
        </p:nvPicPr>
        <p:blipFill rotWithShape="1">
          <a:blip r:embed="rId5">
            <a:alphaModFix/>
          </a:blip>
          <a:srcRect b="0" l="0" r="0" t="0"/>
          <a:stretch/>
        </p:blipFill>
        <p:spPr>
          <a:xfrm>
            <a:off x="393464" y="3501008"/>
            <a:ext cx="253064" cy="249630"/>
          </a:xfrm>
          <a:prstGeom prst="rect">
            <a:avLst/>
          </a:prstGeom>
          <a:noFill/>
          <a:ln>
            <a:noFill/>
          </a:ln>
        </p:spPr>
      </p:pic>
      <p:pic>
        <p:nvPicPr>
          <p:cNvPr id="583" name="Google Shape;583;p64"/>
          <p:cNvPicPr preferRelativeResize="0"/>
          <p:nvPr/>
        </p:nvPicPr>
        <p:blipFill rotWithShape="1">
          <a:blip r:embed="rId5">
            <a:alphaModFix/>
          </a:blip>
          <a:srcRect b="0" l="0" r="0" t="0"/>
          <a:stretch/>
        </p:blipFill>
        <p:spPr>
          <a:xfrm>
            <a:off x="393464" y="3140968"/>
            <a:ext cx="253064" cy="249630"/>
          </a:xfrm>
          <a:prstGeom prst="rect">
            <a:avLst/>
          </a:prstGeom>
          <a:noFill/>
          <a:ln>
            <a:noFill/>
          </a:ln>
        </p:spPr>
      </p:pic>
      <p:sp>
        <p:nvSpPr>
          <p:cNvPr id="584" name="Google Shape;584;p64"/>
          <p:cNvSpPr txBox="1"/>
          <p:nvPr/>
        </p:nvSpPr>
        <p:spPr>
          <a:xfrm>
            <a:off x="687055" y="1658289"/>
            <a:ext cx="7992888" cy="120032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a. Todas las áreas físicas del negocio deben tener un nivel de seguridad acorde con el valor de la información que se procesa y administra en ellas</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5"/>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590" name="Google Shape;590;p65"/>
          <p:cNvSpPr txBox="1"/>
          <p:nvPr/>
        </p:nvSpPr>
        <p:spPr>
          <a:xfrm>
            <a:off x="365483" y="2958513"/>
            <a:ext cx="8060800" cy="2291674"/>
          </a:xfrm>
          <a:prstGeom prst="rect">
            <a:avLst/>
          </a:prstGeom>
          <a:noFill/>
          <a:ln>
            <a:noFill/>
          </a:ln>
        </p:spPr>
        <p:txBody>
          <a:bodyPr anchorCtr="0" anchor="t" bIns="91425" lIns="91425" spcFirstLastPara="1" rIns="91425" wrap="square" tIns="91425">
            <a:noAutofit/>
          </a:bodyPr>
          <a:lstStyle/>
          <a:p>
            <a:pPr indent="-330200" lvl="0" marL="457200" marR="0" rtl="0" algn="l">
              <a:lnSpc>
                <a:spcPct val="90000"/>
              </a:lnSpc>
              <a:spcBef>
                <a:spcPts val="0"/>
              </a:spcBef>
              <a:spcAft>
                <a:spcPts val="0"/>
              </a:spcAft>
              <a:buClr>
                <a:srgbClr val="134F5C"/>
              </a:buClr>
              <a:buSzPts val="1600"/>
              <a:buFont typeface="Helvetica Neue"/>
              <a:buChar char="●"/>
            </a:pPr>
            <a:r>
              <a:rPr b="0" i="0" lang="es" sz="1600" u="none" cap="none" strike="noStrike">
                <a:solidFill>
                  <a:srgbClr val="134F5C"/>
                </a:solidFill>
                <a:latin typeface="Helvetica Neue"/>
                <a:ea typeface="Helvetica Neue"/>
                <a:cs typeface="Helvetica Neue"/>
                <a:sym typeface="Helvetica Neue"/>
              </a:rPr>
              <a:t>Información confidencial y privada no debe ser dejada desatendida o sin control.</a:t>
            </a:r>
            <a:endParaRPr/>
          </a:p>
          <a:p>
            <a:pPr indent="-228600" lvl="0" marL="457200" marR="0" rtl="0" algn="l">
              <a:lnSpc>
                <a:spcPct val="90000"/>
              </a:lnSpc>
              <a:spcBef>
                <a:spcPts val="0"/>
              </a:spcBef>
              <a:spcAft>
                <a:spcPts val="0"/>
              </a:spcAft>
              <a:buClr>
                <a:srgbClr val="134F5C"/>
              </a:buClr>
              <a:buSzPts val="1600"/>
              <a:buFont typeface="Helvetica Neue"/>
              <a:buNone/>
            </a:pPr>
            <a:r>
              <a:t/>
            </a:r>
            <a:endParaRPr b="0" i="0" sz="16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600"/>
              <a:buFont typeface="Helvetica Neue"/>
              <a:buChar char="●"/>
            </a:pPr>
            <a:r>
              <a:rPr b="0" i="0" lang="es" sz="1600" u="none" cap="none" strike="noStrike">
                <a:solidFill>
                  <a:srgbClr val="134F5C"/>
                </a:solidFill>
                <a:latin typeface="Helvetica Neue"/>
                <a:ea typeface="Helvetica Neue"/>
                <a:cs typeface="Helvetica Neue"/>
                <a:sym typeface="Helvetica Neue"/>
              </a:rPr>
              <a:t>Documentos dejados en impresoras</a:t>
            </a:r>
            <a:endParaRPr/>
          </a:p>
          <a:p>
            <a:pPr indent="-228600" lvl="0" marL="457200" marR="0" rtl="0" algn="l">
              <a:lnSpc>
                <a:spcPct val="90000"/>
              </a:lnSpc>
              <a:spcBef>
                <a:spcPts val="0"/>
              </a:spcBef>
              <a:spcAft>
                <a:spcPts val="0"/>
              </a:spcAft>
              <a:buClr>
                <a:srgbClr val="134F5C"/>
              </a:buClr>
              <a:buSzPts val="1600"/>
              <a:buFont typeface="Helvetica Neue"/>
              <a:buNone/>
            </a:pPr>
            <a:r>
              <a:t/>
            </a:r>
            <a:endParaRPr b="0" i="0" sz="16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600"/>
              <a:buFont typeface="Helvetica Neue"/>
              <a:buChar char="●"/>
            </a:pPr>
            <a:r>
              <a:rPr b="0" i="0" lang="es" sz="1600" u="none" cap="none" strike="noStrike">
                <a:solidFill>
                  <a:srgbClr val="134F5C"/>
                </a:solidFill>
                <a:latin typeface="Helvetica Neue"/>
                <a:ea typeface="Helvetica Neue"/>
                <a:cs typeface="Helvetica Neue"/>
                <a:sym typeface="Helvetica Neue"/>
              </a:rPr>
              <a:t>Estaciones de trabajo desatendidas (Ctrl + Alt + Supr) (Ctrl + L) </a:t>
            </a:r>
            <a:endParaRPr b="0" i="0" sz="1600" u="none" cap="none" strike="noStrike">
              <a:solidFill>
                <a:srgbClr val="134F5C"/>
              </a:solidFill>
              <a:latin typeface="Helvetica Neue"/>
              <a:ea typeface="Helvetica Neue"/>
              <a:cs typeface="Helvetica Neue"/>
              <a:sym typeface="Helvetica Neue"/>
            </a:endParaRPr>
          </a:p>
          <a:p>
            <a:pPr indent="-215900" lvl="0" marL="457200" marR="0" rtl="0" algn="l">
              <a:lnSpc>
                <a:spcPct val="90000"/>
              </a:lnSpc>
              <a:spcBef>
                <a:spcPts val="0"/>
              </a:spcBef>
              <a:spcAft>
                <a:spcPts val="0"/>
              </a:spcAft>
              <a:buClr>
                <a:srgbClr val="134F5C"/>
              </a:buClr>
              <a:buSzPts val="1800"/>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Seguridad física (guayas u otros) y control de acceso robustos</a:t>
            </a:r>
            <a:endParaRPr/>
          </a:p>
          <a:p>
            <a:pPr indent="-215900" lvl="0" marL="457200" marR="0" rtl="0" algn="l">
              <a:lnSpc>
                <a:spcPct val="90000"/>
              </a:lnSpc>
              <a:spcBef>
                <a:spcPts val="0"/>
              </a:spcBef>
              <a:spcAft>
                <a:spcPts val="0"/>
              </a:spcAft>
              <a:buClr>
                <a:srgbClr val="134F5C"/>
              </a:buClr>
              <a:buSzPts val="1800"/>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330200" lvl="0" marL="457200" marR="0" rtl="0" algn="l">
              <a:lnSpc>
                <a:spcPct val="90000"/>
              </a:lnSpc>
              <a:spcBef>
                <a:spcPts val="0"/>
              </a:spcBef>
              <a:spcAft>
                <a:spcPts val="0"/>
              </a:spcAft>
              <a:buClr>
                <a:srgbClr val="134F5C"/>
              </a:buClr>
              <a:buSzPts val="1800"/>
              <a:buFont typeface="Helvetica Neue"/>
              <a:buChar char="●"/>
            </a:pPr>
            <a:r>
              <a:rPr b="0" i="0" lang="es" sz="1800" u="none" cap="none" strike="noStrike">
                <a:solidFill>
                  <a:srgbClr val="134F5C"/>
                </a:solidFill>
                <a:latin typeface="Helvetica Neue"/>
                <a:ea typeface="Helvetica Neue"/>
                <a:cs typeface="Helvetica Neue"/>
                <a:sym typeface="Helvetica Neue"/>
              </a:rPr>
              <a:t>Política de “escritorio limpio”</a:t>
            </a:r>
            <a:endParaRPr/>
          </a:p>
          <a:p>
            <a:pPr indent="-215900" lvl="0" marL="457200" marR="0" rtl="0" algn="l">
              <a:lnSpc>
                <a:spcPct val="90000"/>
              </a:lnSpc>
              <a:spcBef>
                <a:spcPts val="0"/>
              </a:spcBef>
              <a:spcAft>
                <a:spcPts val="0"/>
              </a:spcAft>
              <a:buClr>
                <a:srgbClr val="134F5C"/>
              </a:buClr>
              <a:buSzPts val="1800"/>
              <a:buFont typeface="Helvetica Neue"/>
              <a:buNone/>
            </a:pPr>
            <a:r>
              <a:t/>
            </a:r>
            <a:endParaRPr b="0" i="0" sz="1800" u="none" cap="none" strike="noStrike">
              <a:solidFill>
                <a:srgbClr val="134F5C"/>
              </a:solidFill>
              <a:latin typeface="Helvetica Neue"/>
              <a:ea typeface="Helvetica Neue"/>
              <a:cs typeface="Helvetica Neue"/>
              <a:sym typeface="Helvetica Neue"/>
            </a:endParaRPr>
          </a:p>
          <a:p>
            <a:pPr indent="0" lvl="0" marL="0" marR="0" rtl="0" algn="l">
              <a:lnSpc>
                <a:spcPct val="90000"/>
              </a:lnSpc>
              <a:spcBef>
                <a:spcPts val="400"/>
              </a:spcBef>
              <a:spcAft>
                <a:spcPts val="0"/>
              </a:spcAft>
              <a:buClr>
                <a:srgbClr val="000000"/>
              </a:buClr>
              <a:buFont typeface="Arial"/>
              <a:buNone/>
            </a:pPr>
            <a:r>
              <a:t/>
            </a:r>
            <a:endParaRPr b="1" i="0" sz="1800" u="none" cap="none" strike="noStrike">
              <a:solidFill>
                <a:srgbClr val="134F5C"/>
              </a:solidFill>
              <a:latin typeface="Helvetica Neue"/>
              <a:ea typeface="Helvetica Neue"/>
              <a:cs typeface="Helvetica Neue"/>
              <a:sym typeface="Helvetica Neue"/>
            </a:endParaRPr>
          </a:p>
        </p:txBody>
      </p:sp>
      <p:sp>
        <p:nvSpPr>
          <p:cNvPr id="591" name="Google Shape;591;p65"/>
          <p:cNvSpPr/>
          <p:nvPr/>
        </p:nvSpPr>
        <p:spPr>
          <a:xfrm>
            <a:off x="223100" y="693350"/>
            <a:ext cx="4867799" cy="579600"/>
          </a:xfrm>
          <a:prstGeom prst="rect">
            <a:avLst/>
          </a:prstGeom>
          <a:solidFill>
            <a:srgbClr val="8E7CC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SEGURIDAD FÍSICA Y AMBIENTAL</a:t>
            </a:r>
            <a:endParaRPr/>
          </a:p>
        </p:txBody>
      </p:sp>
      <p:sp>
        <p:nvSpPr>
          <p:cNvPr id="592" name="Google Shape;592;p65"/>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593" name="Google Shape;593;p65"/>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594" name="Google Shape;594;p65"/>
          <p:cNvPicPr preferRelativeResize="0"/>
          <p:nvPr/>
        </p:nvPicPr>
        <p:blipFill rotWithShape="1">
          <a:blip r:embed="rId4">
            <a:alphaModFix/>
          </a:blip>
          <a:srcRect b="0" l="0" r="0" t="0"/>
          <a:stretch/>
        </p:blipFill>
        <p:spPr>
          <a:xfrm>
            <a:off x="502512" y="4854874"/>
            <a:ext cx="253064" cy="249630"/>
          </a:xfrm>
          <a:prstGeom prst="rect">
            <a:avLst/>
          </a:prstGeom>
          <a:noFill/>
          <a:ln>
            <a:noFill/>
          </a:ln>
        </p:spPr>
      </p:pic>
      <p:pic>
        <p:nvPicPr>
          <p:cNvPr id="595" name="Google Shape;595;p65"/>
          <p:cNvPicPr preferRelativeResize="0"/>
          <p:nvPr/>
        </p:nvPicPr>
        <p:blipFill rotWithShape="1">
          <a:blip r:embed="rId4">
            <a:alphaModFix/>
          </a:blip>
          <a:srcRect b="0" l="0" r="0" t="0"/>
          <a:stretch/>
        </p:blipFill>
        <p:spPr>
          <a:xfrm>
            <a:off x="493219" y="3496685"/>
            <a:ext cx="253064" cy="249630"/>
          </a:xfrm>
          <a:prstGeom prst="rect">
            <a:avLst/>
          </a:prstGeom>
          <a:noFill/>
          <a:ln>
            <a:noFill/>
          </a:ln>
        </p:spPr>
      </p:pic>
      <p:pic>
        <p:nvPicPr>
          <p:cNvPr id="596" name="Google Shape;596;p65"/>
          <p:cNvPicPr preferRelativeResize="0"/>
          <p:nvPr/>
        </p:nvPicPr>
        <p:blipFill rotWithShape="1">
          <a:blip r:embed="rId4">
            <a:alphaModFix/>
          </a:blip>
          <a:srcRect b="0" l="0" r="0" t="0"/>
          <a:stretch/>
        </p:blipFill>
        <p:spPr>
          <a:xfrm>
            <a:off x="493219" y="3911695"/>
            <a:ext cx="253064" cy="249630"/>
          </a:xfrm>
          <a:prstGeom prst="rect">
            <a:avLst/>
          </a:prstGeom>
          <a:noFill/>
          <a:ln>
            <a:noFill/>
          </a:ln>
        </p:spPr>
      </p:pic>
      <p:pic>
        <p:nvPicPr>
          <p:cNvPr id="597" name="Google Shape;597;p65"/>
          <p:cNvPicPr preferRelativeResize="0"/>
          <p:nvPr/>
        </p:nvPicPr>
        <p:blipFill rotWithShape="1">
          <a:blip r:embed="rId4">
            <a:alphaModFix/>
          </a:blip>
          <a:srcRect b="0" l="0" r="0" t="0"/>
          <a:stretch/>
        </p:blipFill>
        <p:spPr>
          <a:xfrm>
            <a:off x="494754" y="2996952"/>
            <a:ext cx="253064" cy="249630"/>
          </a:xfrm>
          <a:prstGeom prst="rect">
            <a:avLst/>
          </a:prstGeom>
          <a:noFill/>
          <a:ln>
            <a:noFill/>
          </a:ln>
        </p:spPr>
      </p:pic>
      <p:sp>
        <p:nvSpPr>
          <p:cNvPr id="598" name="Google Shape;598;p65"/>
          <p:cNvSpPr txBox="1"/>
          <p:nvPr/>
        </p:nvSpPr>
        <p:spPr>
          <a:xfrm>
            <a:off x="476164" y="1342343"/>
            <a:ext cx="7912260"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b. La información clasificada debe ser mantenida en forma segura durante su uso en la operación diaria de Banesco y permanecer en lugares con acceso restringido cuando no es utilizada</a:t>
            </a:r>
            <a:endParaRPr b="1" i="1" sz="2400" u="none" cap="none" strike="noStrike">
              <a:solidFill>
                <a:schemeClr val="dk2"/>
              </a:solidFill>
              <a:latin typeface="Calibri"/>
              <a:ea typeface="Calibri"/>
              <a:cs typeface="Calibri"/>
              <a:sym typeface="Calibri"/>
            </a:endParaRPr>
          </a:p>
        </p:txBody>
      </p:sp>
      <p:pic>
        <p:nvPicPr>
          <p:cNvPr id="599" name="Google Shape;599;p65"/>
          <p:cNvPicPr preferRelativeResize="0"/>
          <p:nvPr/>
        </p:nvPicPr>
        <p:blipFill rotWithShape="1">
          <a:blip r:embed="rId5">
            <a:alphaModFix/>
          </a:blip>
          <a:srcRect b="0" l="0" r="0" t="0"/>
          <a:stretch/>
        </p:blipFill>
        <p:spPr>
          <a:xfrm>
            <a:off x="6452311" y="4629423"/>
            <a:ext cx="1773349" cy="1494777"/>
          </a:xfrm>
          <a:prstGeom prst="rect">
            <a:avLst/>
          </a:prstGeom>
          <a:noFill/>
          <a:ln>
            <a:noFill/>
          </a:ln>
        </p:spPr>
      </p:pic>
      <p:pic>
        <p:nvPicPr>
          <p:cNvPr id="600" name="Google Shape;600;p65"/>
          <p:cNvPicPr preferRelativeResize="0"/>
          <p:nvPr/>
        </p:nvPicPr>
        <p:blipFill rotWithShape="1">
          <a:blip r:embed="rId4">
            <a:alphaModFix/>
          </a:blip>
          <a:srcRect b="0" l="0" r="0" t="0"/>
          <a:stretch/>
        </p:blipFill>
        <p:spPr>
          <a:xfrm>
            <a:off x="502512" y="4381780"/>
            <a:ext cx="253064" cy="2496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06" name="Google Shape;606;p66"/>
          <p:cNvSpPr txBox="1"/>
          <p:nvPr/>
        </p:nvSpPr>
        <p:spPr>
          <a:xfrm>
            <a:off x="358925" y="2242123"/>
            <a:ext cx="8443664" cy="2370955"/>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Font typeface="Arial"/>
              <a:buNone/>
            </a:pPr>
            <a:r>
              <a:rPr b="1" i="0" lang="es" sz="1800" u="none" cap="none" strike="noStrike">
                <a:solidFill>
                  <a:srgbClr val="134F5C"/>
                </a:solidFill>
                <a:latin typeface="Helvetica Neue"/>
                <a:ea typeface="Helvetica Neue"/>
                <a:cs typeface="Helvetica Neue"/>
                <a:sym typeface="Helvetica Neue"/>
              </a:rPr>
              <a:t>Protección adecuada de equipos portátiles</a:t>
            </a:r>
            <a:endParaRPr/>
          </a:p>
          <a:p>
            <a:pPr indent="0" lvl="0" marL="0" marR="0" rtl="0" algn="l">
              <a:lnSpc>
                <a:spcPct val="90000"/>
              </a:lnSpc>
              <a:spcBef>
                <a:spcPts val="0"/>
              </a:spcBef>
              <a:spcAft>
                <a:spcPts val="0"/>
              </a:spcAft>
              <a:buClr>
                <a:srgbClr val="000000"/>
              </a:buClr>
              <a:buFont typeface="Arial"/>
              <a:buNone/>
            </a:pPr>
            <a:r>
              <a:t/>
            </a:r>
            <a:endParaRPr b="1" i="0" sz="1800" u="none" cap="none" strike="noStrike">
              <a:solidFill>
                <a:srgbClr val="134F5C"/>
              </a:solidFill>
              <a:latin typeface="Helvetica Neue"/>
              <a:ea typeface="Helvetica Neue"/>
              <a:cs typeface="Helvetica Neue"/>
              <a:sym typeface="Helvetica Neue"/>
            </a:endParaRPr>
          </a:p>
          <a:p>
            <a:pPr indent="-304800" lvl="0" marL="457200" marR="0" rtl="0" algn="l">
              <a:lnSpc>
                <a:spcPct val="115000"/>
              </a:lnSpc>
              <a:spcBef>
                <a:spcPts val="400"/>
              </a:spcBef>
              <a:spcAft>
                <a:spcPts val="0"/>
              </a:spcAft>
              <a:buClr>
                <a:srgbClr val="134F5C"/>
              </a:buClr>
              <a:buSzPts val="1100"/>
              <a:buFont typeface="Arial"/>
              <a:buChar char="●"/>
            </a:pPr>
            <a:r>
              <a:rPr b="0" i="0" lang="es" sz="1800" u="none" cap="none" strike="noStrike">
                <a:solidFill>
                  <a:srgbClr val="134F5C"/>
                </a:solidFill>
                <a:latin typeface="Helvetica Neue"/>
                <a:ea typeface="Helvetica Neue"/>
                <a:cs typeface="Helvetica Neue"/>
                <a:sym typeface="Helvetica Neue"/>
              </a:rPr>
              <a:t>Evitar abrir correos de destinatarios y contenido desconocidos</a:t>
            </a:r>
            <a:endParaRPr/>
          </a:p>
          <a:p>
            <a:pPr indent="-304800" lvl="0" marL="457200" marR="0" rtl="0" algn="l">
              <a:lnSpc>
                <a:spcPct val="115000"/>
              </a:lnSpc>
              <a:spcBef>
                <a:spcPts val="400"/>
              </a:spcBef>
              <a:spcAft>
                <a:spcPts val="0"/>
              </a:spcAft>
              <a:buClr>
                <a:srgbClr val="134F5C"/>
              </a:buClr>
              <a:buSzPts val="1100"/>
              <a:buFont typeface="Arial"/>
              <a:buChar char="●"/>
            </a:pPr>
            <a:r>
              <a:rPr b="0" i="0" lang="es" sz="1800" u="none" cap="none" strike="noStrike">
                <a:solidFill>
                  <a:srgbClr val="134F5C"/>
                </a:solidFill>
                <a:latin typeface="Helvetica Neue"/>
                <a:ea typeface="Helvetica Neue"/>
                <a:cs typeface="Helvetica Neue"/>
                <a:sym typeface="Helvetica Neue"/>
              </a:rPr>
              <a:t>Evita colocar información de acceso en páginas no oficiales </a:t>
            </a:r>
            <a:endParaRPr b="0" i="0" sz="1800" u="none" cap="none" strike="noStrike">
              <a:solidFill>
                <a:srgbClr val="134F5C"/>
              </a:solidFill>
              <a:latin typeface="Helvetica Neue"/>
              <a:ea typeface="Helvetica Neue"/>
              <a:cs typeface="Helvetica Neue"/>
              <a:sym typeface="Helvetica Neue"/>
            </a:endParaRPr>
          </a:p>
          <a:p>
            <a:pPr indent="-304800" lvl="0" marL="457200" marR="0" rtl="0" algn="l">
              <a:lnSpc>
                <a:spcPct val="115000"/>
              </a:lnSpc>
              <a:spcBef>
                <a:spcPts val="400"/>
              </a:spcBef>
              <a:spcAft>
                <a:spcPts val="0"/>
              </a:spcAft>
              <a:buClr>
                <a:srgbClr val="134F5C"/>
              </a:buClr>
              <a:buSzPts val="1100"/>
              <a:buFont typeface="Arial"/>
              <a:buChar char="●"/>
            </a:pPr>
            <a:r>
              <a:rPr b="0" i="0" lang="es" sz="1800" u="none" cap="none" strike="noStrike">
                <a:solidFill>
                  <a:srgbClr val="134F5C"/>
                </a:solidFill>
                <a:latin typeface="Helvetica Neue"/>
                <a:ea typeface="Helvetica Neue"/>
                <a:cs typeface="Helvetica Neue"/>
                <a:sym typeface="Helvetica Neue"/>
              </a:rPr>
              <a:t>Cifrado información</a:t>
            </a:r>
            <a:endParaRPr/>
          </a:p>
          <a:p>
            <a:pPr indent="-317500" lvl="0" marL="457200" marR="0" rtl="0" algn="l">
              <a:lnSpc>
                <a:spcPct val="115000"/>
              </a:lnSpc>
              <a:spcBef>
                <a:spcPts val="600"/>
              </a:spcBef>
              <a:spcAft>
                <a:spcPts val="0"/>
              </a:spcAft>
              <a:buClr>
                <a:srgbClr val="134F5C"/>
              </a:buClr>
              <a:buSzPts val="1400"/>
              <a:buFont typeface="Arial"/>
              <a:buChar char="●"/>
            </a:pPr>
            <a:r>
              <a:rPr b="0" i="0" lang="es" sz="1800" u="none" cap="none" strike="noStrike">
                <a:solidFill>
                  <a:srgbClr val="134F5C"/>
                </a:solidFill>
                <a:latin typeface="Helvetica Neue"/>
                <a:ea typeface="Helvetica Neue"/>
                <a:cs typeface="Helvetica Neue"/>
                <a:sym typeface="Helvetica Neue"/>
              </a:rPr>
              <a:t>Protección contra virus y parches seguridad actualizados</a:t>
            </a:r>
            <a:endParaRPr/>
          </a:p>
        </p:txBody>
      </p:sp>
      <p:sp>
        <p:nvSpPr>
          <p:cNvPr id="607" name="Google Shape;607;p66"/>
          <p:cNvSpPr/>
          <p:nvPr/>
        </p:nvSpPr>
        <p:spPr>
          <a:xfrm>
            <a:off x="304800" y="1064420"/>
            <a:ext cx="4867799" cy="579600"/>
          </a:xfrm>
          <a:prstGeom prst="rect">
            <a:avLst/>
          </a:prstGeom>
          <a:solidFill>
            <a:srgbClr val="8E7CC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SEGURIDAD LÓGICA</a:t>
            </a:r>
            <a:endParaRPr b="1" i="0" sz="1500" u="none" cap="none" strike="noStrike">
              <a:solidFill>
                <a:srgbClr val="FFFFFF"/>
              </a:solidFill>
              <a:latin typeface="Verdana"/>
              <a:ea typeface="Verdana"/>
              <a:cs typeface="Verdana"/>
              <a:sym typeface="Verdana"/>
            </a:endParaRPr>
          </a:p>
        </p:txBody>
      </p:sp>
      <p:sp>
        <p:nvSpPr>
          <p:cNvPr id="608" name="Google Shape;608;p66"/>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609" name="Google Shape;609;p66"/>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610" name="Google Shape;610;p66"/>
          <p:cNvPicPr preferRelativeResize="0"/>
          <p:nvPr/>
        </p:nvPicPr>
        <p:blipFill rotWithShape="1">
          <a:blip r:embed="rId4">
            <a:alphaModFix/>
          </a:blip>
          <a:srcRect b="0" l="0" r="0" t="0"/>
          <a:stretch/>
        </p:blipFill>
        <p:spPr>
          <a:xfrm>
            <a:off x="514713" y="3645024"/>
            <a:ext cx="253064" cy="249630"/>
          </a:xfrm>
          <a:prstGeom prst="rect">
            <a:avLst/>
          </a:prstGeom>
          <a:noFill/>
          <a:ln>
            <a:noFill/>
          </a:ln>
        </p:spPr>
      </p:pic>
      <p:pic>
        <p:nvPicPr>
          <p:cNvPr id="611" name="Google Shape;611;p66"/>
          <p:cNvPicPr preferRelativeResize="0"/>
          <p:nvPr/>
        </p:nvPicPr>
        <p:blipFill rotWithShape="1">
          <a:blip r:embed="rId4">
            <a:alphaModFix/>
          </a:blip>
          <a:srcRect b="0" l="0" r="0" t="0"/>
          <a:stretch/>
        </p:blipFill>
        <p:spPr>
          <a:xfrm>
            <a:off x="514713" y="3284984"/>
            <a:ext cx="253064" cy="249630"/>
          </a:xfrm>
          <a:prstGeom prst="rect">
            <a:avLst/>
          </a:prstGeom>
          <a:noFill/>
          <a:ln>
            <a:noFill/>
          </a:ln>
        </p:spPr>
      </p:pic>
      <p:pic>
        <p:nvPicPr>
          <p:cNvPr id="612" name="Google Shape;612;p66"/>
          <p:cNvPicPr preferRelativeResize="0"/>
          <p:nvPr/>
        </p:nvPicPr>
        <p:blipFill rotWithShape="1">
          <a:blip r:embed="rId4">
            <a:alphaModFix/>
          </a:blip>
          <a:srcRect b="0" l="0" r="0" t="0"/>
          <a:stretch/>
        </p:blipFill>
        <p:spPr>
          <a:xfrm>
            <a:off x="514713" y="2924944"/>
            <a:ext cx="253064" cy="249630"/>
          </a:xfrm>
          <a:prstGeom prst="rect">
            <a:avLst/>
          </a:prstGeom>
          <a:noFill/>
          <a:ln>
            <a:noFill/>
          </a:ln>
        </p:spPr>
      </p:pic>
      <p:pic>
        <p:nvPicPr>
          <p:cNvPr id="613" name="Google Shape;613;p66"/>
          <p:cNvPicPr preferRelativeResize="0"/>
          <p:nvPr/>
        </p:nvPicPr>
        <p:blipFill rotWithShape="1">
          <a:blip r:embed="rId4">
            <a:alphaModFix/>
          </a:blip>
          <a:srcRect b="0" l="0" r="0" t="0"/>
          <a:stretch/>
        </p:blipFill>
        <p:spPr>
          <a:xfrm>
            <a:off x="514713" y="4030030"/>
            <a:ext cx="253064" cy="249630"/>
          </a:xfrm>
          <a:prstGeom prst="rect">
            <a:avLst/>
          </a:prstGeom>
          <a:noFill/>
          <a:ln>
            <a:noFill/>
          </a:ln>
        </p:spPr>
      </p:pic>
      <p:sp>
        <p:nvSpPr>
          <p:cNvPr id="614" name="Google Shape;614;p66"/>
          <p:cNvSpPr txBox="1"/>
          <p:nvPr/>
        </p:nvSpPr>
        <p:spPr>
          <a:xfrm>
            <a:off x="1763688" y="5017304"/>
            <a:ext cx="5073661"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Font typeface="Verdana"/>
              <a:buNone/>
            </a:pPr>
            <a:r>
              <a:rPr b="1" i="0" lang="es" sz="2000" u="sng" cap="none" strike="noStrike">
                <a:solidFill>
                  <a:schemeClr val="hlink"/>
                </a:solidFill>
                <a:latin typeface="Verdana"/>
                <a:ea typeface="Verdana"/>
                <a:cs typeface="Verdana"/>
                <a:sym typeface="Verdana"/>
                <a:hlinkClick r:id="rId5"/>
              </a:rPr>
              <a:t>SEGURIDAD DE INFORMACIÓN</a:t>
            </a:r>
            <a:endParaRPr b="1" i="0" sz="2000" u="none" cap="none" strike="noStrike">
              <a:solidFill>
                <a:schemeClr val="accent1"/>
              </a:solidFill>
              <a:latin typeface="Verdana"/>
              <a:ea typeface="Verdana"/>
              <a:cs typeface="Verdana"/>
              <a:sym typeface="Verdana"/>
            </a:endParaRPr>
          </a:p>
        </p:txBody>
      </p:sp>
      <p:sp>
        <p:nvSpPr>
          <p:cNvPr id="615" name="Google Shape;615;p66"/>
          <p:cNvSpPr/>
          <p:nvPr/>
        </p:nvSpPr>
        <p:spPr>
          <a:xfrm>
            <a:off x="514713" y="5101548"/>
            <a:ext cx="1385400" cy="228900"/>
          </a:xfrm>
          <a:prstGeom prst="homePlate">
            <a:avLst>
              <a:gd fmla="val 50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A86E8"/>
              </a:buClr>
              <a:buFont typeface="Arial"/>
              <a:buNone/>
            </a:pPr>
            <a:r>
              <a:rPr b="1" i="0" lang="es" sz="1400" u="none" cap="none" strike="noStrike">
                <a:solidFill>
                  <a:srgbClr val="4A86E8"/>
                </a:solidFill>
                <a:latin typeface="Arial"/>
                <a:ea typeface="Arial"/>
                <a:cs typeface="Arial"/>
                <a:sym typeface="Arial"/>
              </a:rPr>
              <a:t>VIDEO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21" name="Google Shape;621;p67"/>
          <p:cNvSpPr/>
          <p:nvPr/>
        </p:nvSpPr>
        <p:spPr>
          <a:xfrm>
            <a:off x="358925" y="667550"/>
            <a:ext cx="7377000" cy="523500"/>
          </a:xfrm>
          <a:prstGeom prst="rect">
            <a:avLst/>
          </a:prstGeom>
          <a:solidFill>
            <a:srgbClr val="E6913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Verdana"/>
              <a:buNone/>
            </a:pPr>
            <a:r>
              <a:rPr b="1" i="0" lang="es" sz="1500" u="none" cap="none" strike="noStrike">
                <a:solidFill>
                  <a:srgbClr val="000000"/>
                </a:solidFill>
                <a:latin typeface="Verdana"/>
                <a:ea typeface="Verdana"/>
                <a:cs typeface="Verdana"/>
                <a:sym typeface="Verdana"/>
              </a:rPr>
              <a:t>ADMINISTRACIÓN OPERACIÓN Y COMUNICACIONES</a:t>
            </a:r>
            <a:endParaRPr/>
          </a:p>
        </p:txBody>
      </p:sp>
      <p:sp>
        <p:nvSpPr>
          <p:cNvPr id="622" name="Google Shape;622;p67"/>
          <p:cNvSpPr txBox="1"/>
          <p:nvPr/>
        </p:nvSpPr>
        <p:spPr>
          <a:xfrm>
            <a:off x="179512" y="3623477"/>
            <a:ext cx="8712969" cy="2285233"/>
          </a:xfrm>
          <a:prstGeom prst="rect">
            <a:avLst/>
          </a:prstGeom>
          <a:noFill/>
          <a:ln>
            <a:noFill/>
          </a:ln>
        </p:spPr>
        <p:txBody>
          <a:bodyPr anchorCtr="0" anchor="t" bIns="91425" lIns="91425" spcFirstLastPara="1" rIns="91425" wrap="square" tIns="91425">
            <a:noAutofit/>
          </a:bodyPr>
          <a:lstStyle/>
          <a:p>
            <a:pPr indent="-342900" lvl="0" marL="457200" marR="0" rtl="0" algn="l">
              <a:lnSpc>
                <a:spcPct val="90000"/>
              </a:lnSpc>
              <a:spcBef>
                <a:spcPts val="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Documentación de los procedimientos de operación</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Procesos de Control de Cambio</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Uso información de producción en ambiente de desarrollo o pruebas: solo bajo justificación y previa autorización de Propietario</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Procesos adecuados de Respaldo y Recuperación</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Ubicación y resguardo</a:t>
            </a:r>
            <a:endParaRPr/>
          </a:p>
          <a:p>
            <a:pPr indent="-342900" lvl="0" marL="457200" marR="0" rtl="0" algn="l">
              <a:lnSpc>
                <a:spcPct val="90000"/>
              </a:lnSpc>
              <a:spcBef>
                <a:spcPts val="500"/>
              </a:spcBef>
              <a:spcAft>
                <a:spcPts val="0"/>
              </a:spcAft>
              <a:buClr>
                <a:srgbClr val="134F5C"/>
              </a:buClr>
              <a:buSzPts val="1800"/>
              <a:buFont typeface="Arial"/>
              <a:buChar char="●"/>
            </a:pPr>
            <a:r>
              <a:rPr b="0" i="0" lang="es" sz="1800" u="none" cap="none" strike="noStrike">
                <a:solidFill>
                  <a:schemeClr val="dk2"/>
                </a:solidFill>
                <a:latin typeface="Helvetica Neue"/>
                <a:ea typeface="Helvetica Neue"/>
                <a:cs typeface="Helvetica Neue"/>
                <a:sym typeface="Helvetica Neue"/>
              </a:rPr>
              <a:t>Programa para control de “código malicioso”</a:t>
            </a:r>
            <a:endParaRPr/>
          </a:p>
          <a:p>
            <a:pPr indent="-228600" lvl="0" marL="457200" marR="0" rtl="0" algn="l">
              <a:lnSpc>
                <a:spcPct val="90000"/>
              </a:lnSpc>
              <a:spcBef>
                <a:spcPts val="500"/>
              </a:spcBef>
              <a:spcAft>
                <a:spcPts val="0"/>
              </a:spcAft>
              <a:buClr>
                <a:srgbClr val="134F5C"/>
              </a:buClr>
              <a:buSzPts val="1800"/>
              <a:buFont typeface="Arial"/>
              <a:buNone/>
            </a:pPr>
            <a:r>
              <a:t/>
            </a:r>
            <a:endParaRPr b="1" i="0" sz="1800" u="none" cap="none" strike="noStrike">
              <a:solidFill>
                <a:srgbClr val="134F5C"/>
              </a:solidFill>
              <a:latin typeface="Helvetica Neue"/>
              <a:ea typeface="Helvetica Neue"/>
              <a:cs typeface="Helvetica Neue"/>
              <a:sym typeface="Helvetica Neue"/>
            </a:endParaRPr>
          </a:p>
        </p:txBody>
      </p:sp>
      <p:sp>
        <p:nvSpPr>
          <p:cNvPr id="623" name="Google Shape;623;p67"/>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624" name="Google Shape;624;p67"/>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pic>
        <p:nvPicPr>
          <p:cNvPr id="625" name="Google Shape;625;p67"/>
          <p:cNvPicPr preferRelativeResize="0"/>
          <p:nvPr/>
        </p:nvPicPr>
        <p:blipFill rotWithShape="1">
          <a:blip r:embed="rId4">
            <a:alphaModFix/>
          </a:blip>
          <a:srcRect b="0" l="0" r="0" t="0"/>
          <a:stretch/>
        </p:blipFill>
        <p:spPr>
          <a:xfrm>
            <a:off x="6726411" y="4641279"/>
            <a:ext cx="1525688" cy="1526442"/>
          </a:xfrm>
          <a:prstGeom prst="rect">
            <a:avLst/>
          </a:prstGeom>
          <a:noFill/>
          <a:ln>
            <a:noFill/>
          </a:ln>
        </p:spPr>
      </p:pic>
      <p:pic>
        <p:nvPicPr>
          <p:cNvPr id="626" name="Google Shape;626;p67"/>
          <p:cNvPicPr preferRelativeResize="0"/>
          <p:nvPr/>
        </p:nvPicPr>
        <p:blipFill rotWithShape="1">
          <a:blip r:embed="rId5">
            <a:alphaModFix/>
          </a:blip>
          <a:srcRect b="0" l="0" r="0" t="0"/>
          <a:stretch/>
        </p:blipFill>
        <p:spPr>
          <a:xfrm>
            <a:off x="358496" y="5483626"/>
            <a:ext cx="253064" cy="249630"/>
          </a:xfrm>
          <a:prstGeom prst="rect">
            <a:avLst/>
          </a:prstGeom>
          <a:noFill/>
          <a:ln>
            <a:noFill/>
          </a:ln>
        </p:spPr>
      </p:pic>
      <p:pic>
        <p:nvPicPr>
          <p:cNvPr id="627" name="Google Shape;627;p67"/>
          <p:cNvPicPr preferRelativeResize="0"/>
          <p:nvPr/>
        </p:nvPicPr>
        <p:blipFill rotWithShape="1">
          <a:blip r:embed="rId5">
            <a:alphaModFix/>
          </a:blip>
          <a:srcRect b="0" l="0" r="0" t="0"/>
          <a:stretch/>
        </p:blipFill>
        <p:spPr>
          <a:xfrm>
            <a:off x="358496" y="5156634"/>
            <a:ext cx="253064" cy="249630"/>
          </a:xfrm>
          <a:prstGeom prst="rect">
            <a:avLst/>
          </a:prstGeom>
          <a:noFill/>
          <a:ln>
            <a:noFill/>
          </a:ln>
        </p:spPr>
      </p:pic>
      <p:pic>
        <p:nvPicPr>
          <p:cNvPr id="628" name="Google Shape;628;p67"/>
          <p:cNvPicPr preferRelativeResize="0"/>
          <p:nvPr/>
        </p:nvPicPr>
        <p:blipFill rotWithShape="1">
          <a:blip r:embed="rId5">
            <a:alphaModFix/>
          </a:blip>
          <a:srcRect b="0" l="0" r="0" t="0"/>
          <a:stretch/>
        </p:blipFill>
        <p:spPr>
          <a:xfrm>
            <a:off x="358496" y="4845220"/>
            <a:ext cx="253064" cy="249630"/>
          </a:xfrm>
          <a:prstGeom prst="rect">
            <a:avLst/>
          </a:prstGeom>
          <a:noFill/>
          <a:ln>
            <a:noFill/>
          </a:ln>
        </p:spPr>
      </p:pic>
      <p:pic>
        <p:nvPicPr>
          <p:cNvPr id="629" name="Google Shape;629;p67"/>
          <p:cNvPicPr preferRelativeResize="0"/>
          <p:nvPr/>
        </p:nvPicPr>
        <p:blipFill rotWithShape="1">
          <a:blip r:embed="rId5">
            <a:alphaModFix/>
          </a:blip>
          <a:srcRect b="0" l="0" r="0" t="0"/>
          <a:stretch/>
        </p:blipFill>
        <p:spPr>
          <a:xfrm>
            <a:off x="364810" y="4285194"/>
            <a:ext cx="253064" cy="249630"/>
          </a:xfrm>
          <a:prstGeom prst="rect">
            <a:avLst/>
          </a:prstGeom>
          <a:noFill/>
          <a:ln>
            <a:noFill/>
          </a:ln>
        </p:spPr>
      </p:pic>
      <p:pic>
        <p:nvPicPr>
          <p:cNvPr id="630" name="Google Shape;630;p67"/>
          <p:cNvPicPr preferRelativeResize="0"/>
          <p:nvPr/>
        </p:nvPicPr>
        <p:blipFill rotWithShape="1">
          <a:blip r:embed="rId5">
            <a:alphaModFix/>
          </a:blip>
          <a:srcRect b="0" l="0" r="0" t="0"/>
          <a:stretch/>
        </p:blipFill>
        <p:spPr>
          <a:xfrm>
            <a:off x="364810" y="3973780"/>
            <a:ext cx="253064" cy="249630"/>
          </a:xfrm>
          <a:prstGeom prst="rect">
            <a:avLst/>
          </a:prstGeom>
          <a:noFill/>
          <a:ln>
            <a:noFill/>
          </a:ln>
        </p:spPr>
      </p:pic>
      <p:pic>
        <p:nvPicPr>
          <p:cNvPr id="631" name="Google Shape;631;p67"/>
          <p:cNvPicPr preferRelativeResize="0"/>
          <p:nvPr/>
        </p:nvPicPr>
        <p:blipFill rotWithShape="1">
          <a:blip r:embed="rId5">
            <a:alphaModFix/>
          </a:blip>
          <a:srcRect b="0" l="0" r="0" t="0"/>
          <a:stretch/>
        </p:blipFill>
        <p:spPr>
          <a:xfrm>
            <a:off x="360568" y="3685748"/>
            <a:ext cx="253064" cy="249630"/>
          </a:xfrm>
          <a:prstGeom prst="rect">
            <a:avLst/>
          </a:prstGeom>
          <a:noFill/>
          <a:ln>
            <a:noFill/>
          </a:ln>
        </p:spPr>
      </p:pic>
      <p:sp>
        <p:nvSpPr>
          <p:cNvPr id="632" name="Google Shape;632;p67"/>
          <p:cNvSpPr txBox="1"/>
          <p:nvPr/>
        </p:nvSpPr>
        <p:spPr>
          <a:xfrm>
            <a:off x="251520" y="1210535"/>
            <a:ext cx="8568952" cy="2308324"/>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Los procesos para la Administración de Operaciones y Comunicaciones deben cumplir con requerimientos de mejores prácticas y estándares definidos por Banesco, para garantizar la continuidad de las plataformas operativas que soportan los procesos de gestión del negocio, dentro de los niveles de seguridad requeridos</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8"/>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38" name="Google Shape;638;p68"/>
          <p:cNvSpPr/>
          <p:nvPr/>
        </p:nvSpPr>
        <p:spPr>
          <a:xfrm>
            <a:off x="304800" y="811725"/>
            <a:ext cx="4778100"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CONTROL DE ACCESO</a:t>
            </a:r>
            <a:endParaRPr/>
          </a:p>
        </p:txBody>
      </p:sp>
      <p:sp>
        <p:nvSpPr>
          <p:cNvPr id="639" name="Google Shape;639;p68"/>
          <p:cNvSpPr txBox="1"/>
          <p:nvPr/>
        </p:nvSpPr>
        <p:spPr>
          <a:xfrm>
            <a:off x="304800" y="3636950"/>
            <a:ext cx="6875699" cy="1481998"/>
          </a:xfrm>
          <a:prstGeom prst="rect">
            <a:avLst/>
          </a:prstGeom>
          <a:noFill/>
          <a:ln>
            <a:noFill/>
          </a:ln>
        </p:spPr>
        <p:txBody>
          <a:bodyPr anchorCtr="0" anchor="t" bIns="91425" lIns="91425" spcFirstLastPara="1" rIns="91425" wrap="square" tIns="91425">
            <a:noAutofit/>
          </a:bodyPr>
          <a:lstStyle/>
          <a:p>
            <a:pPr indent="-304800" lvl="0" marL="457200" marR="0" rtl="0" algn="l">
              <a:lnSpc>
                <a:spcPct val="90000"/>
              </a:lnSpc>
              <a:spcBef>
                <a:spcPts val="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Acceso a la información otorgada por el Propietario</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Identificación única e intransferible</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compartir los códigos y contraseñas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Cambiar periódicamente</a:t>
            </a:r>
            <a:endParaRPr b="0" i="0" sz="2000" u="none" cap="none" strike="noStrike">
              <a:solidFill>
                <a:srgbClr val="134F5C"/>
              </a:solidFill>
              <a:latin typeface="Helvetica Neue"/>
              <a:ea typeface="Helvetica Neue"/>
              <a:cs typeface="Helvetica Neue"/>
              <a:sym typeface="Helvetica Neue"/>
            </a:endParaRPr>
          </a:p>
        </p:txBody>
      </p:sp>
      <p:pic>
        <p:nvPicPr>
          <p:cNvPr id="640" name="Google Shape;640;p68"/>
          <p:cNvPicPr preferRelativeResize="0"/>
          <p:nvPr/>
        </p:nvPicPr>
        <p:blipFill rotWithShape="1">
          <a:blip r:embed="rId3">
            <a:alphaModFix/>
          </a:blip>
          <a:srcRect b="0" l="0" r="0" t="0"/>
          <a:stretch/>
        </p:blipFill>
        <p:spPr>
          <a:xfrm>
            <a:off x="6883150" y="4362075"/>
            <a:ext cx="1819200" cy="1762200"/>
          </a:xfrm>
          <a:prstGeom prst="rect">
            <a:avLst/>
          </a:prstGeom>
          <a:noFill/>
          <a:ln>
            <a:noFill/>
          </a:ln>
        </p:spPr>
      </p:pic>
      <p:sp>
        <p:nvSpPr>
          <p:cNvPr id="641" name="Google Shape;641;p68"/>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pic>
        <p:nvPicPr>
          <p:cNvPr id="642" name="Google Shape;642;p68"/>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pic>
        <p:nvPicPr>
          <p:cNvPr id="643" name="Google Shape;643;p68"/>
          <p:cNvPicPr preferRelativeResize="0"/>
          <p:nvPr/>
        </p:nvPicPr>
        <p:blipFill rotWithShape="1">
          <a:blip r:embed="rId5">
            <a:alphaModFix/>
          </a:blip>
          <a:srcRect b="0" l="0" r="0" t="0"/>
          <a:stretch/>
        </p:blipFill>
        <p:spPr>
          <a:xfrm>
            <a:off x="474498" y="4691538"/>
            <a:ext cx="253064" cy="249630"/>
          </a:xfrm>
          <a:prstGeom prst="rect">
            <a:avLst/>
          </a:prstGeom>
          <a:noFill/>
          <a:ln>
            <a:noFill/>
          </a:ln>
        </p:spPr>
      </p:pic>
      <p:pic>
        <p:nvPicPr>
          <p:cNvPr id="644" name="Google Shape;644;p68"/>
          <p:cNvPicPr preferRelativeResize="0"/>
          <p:nvPr/>
        </p:nvPicPr>
        <p:blipFill rotWithShape="1">
          <a:blip r:embed="rId5">
            <a:alphaModFix/>
          </a:blip>
          <a:srcRect b="0" l="0" r="0" t="0"/>
          <a:stretch/>
        </p:blipFill>
        <p:spPr>
          <a:xfrm>
            <a:off x="474498" y="4403506"/>
            <a:ext cx="253064" cy="249630"/>
          </a:xfrm>
          <a:prstGeom prst="rect">
            <a:avLst/>
          </a:prstGeom>
          <a:noFill/>
          <a:ln>
            <a:noFill/>
          </a:ln>
        </p:spPr>
      </p:pic>
      <p:pic>
        <p:nvPicPr>
          <p:cNvPr id="645" name="Google Shape;645;p68"/>
          <p:cNvPicPr preferRelativeResize="0"/>
          <p:nvPr/>
        </p:nvPicPr>
        <p:blipFill rotWithShape="1">
          <a:blip r:embed="rId5">
            <a:alphaModFix/>
          </a:blip>
          <a:srcRect b="0" l="0" r="0" t="0"/>
          <a:stretch/>
        </p:blipFill>
        <p:spPr>
          <a:xfrm>
            <a:off x="474498" y="4115474"/>
            <a:ext cx="253064" cy="249630"/>
          </a:xfrm>
          <a:prstGeom prst="rect">
            <a:avLst/>
          </a:prstGeom>
          <a:noFill/>
          <a:ln>
            <a:noFill/>
          </a:ln>
        </p:spPr>
      </p:pic>
      <p:pic>
        <p:nvPicPr>
          <p:cNvPr id="646" name="Google Shape;646;p68"/>
          <p:cNvPicPr preferRelativeResize="0"/>
          <p:nvPr/>
        </p:nvPicPr>
        <p:blipFill rotWithShape="1">
          <a:blip r:embed="rId5">
            <a:alphaModFix/>
          </a:blip>
          <a:srcRect b="0" l="0" r="0" t="0"/>
          <a:stretch/>
        </p:blipFill>
        <p:spPr>
          <a:xfrm>
            <a:off x="474498" y="3789040"/>
            <a:ext cx="253064" cy="249630"/>
          </a:xfrm>
          <a:prstGeom prst="rect">
            <a:avLst/>
          </a:prstGeom>
          <a:noFill/>
          <a:ln>
            <a:noFill/>
          </a:ln>
        </p:spPr>
      </p:pic>
      <p:sp>
        <p:nvSpPr>
          <p:cNvPr id="647" name="Google Shape;647;p68"/>
          <p:cNvSpPr txBox="1"/>
          <p:nvPr/>
        </p:nvSpPr>
        <p:spPr>
          <a:xfrm>
            <a:off x="351874" y="1481482"/>
            <a:ext cx="8343425"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Todos los usuarios que acceden a la información de Banesco deben disponer de un medio de identificación personal, que permita su autenticación en los recursos de computo, previo al uso de los activos de información de la organización</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9"/>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53" name="Google Shape;653;p69"/>
          <p:cNvSpPr txBox="1"/>
          <p:nvPr/>
        </p:nvSpPr>
        <p:spPr>
          <a:xfrm>
            <a:off x="304800" y="1917958"/>
            <a:ext cx="8920799" cy="3878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10000"/>
              </a:buClr>
              <a:buFont typeface="Verdana"/>
              <a:buNone/>
            </a:pPr>
            <a:r>
              <a:rPr b="1" i="0" lang="es" sz="1800" u="none" cap="none" strike="noStrike">
                <a:solidFill>
                  <a:srgbClr val="010000"/>
                </a:solidFill>
                <a:latin typeface="Verdana"/>
                <a:ea typeface="Verdana"/>
                <a:cs typeface="Verdana"/>
                <a:sym typeface="Verdana"/>
              </a:rPr>
              <a:t>Creación de contraseñas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triviales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utilizar detalles personales ni palabras de diccionarios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Longitud mínima de 8 caracteres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No repetir las últimas 12 contraseñas</a:t>
            </a:r>
            <a:endParaRPr/>
          </a:p>
          <a:p>
            <a:pPr indent="-304800" lvl="0" marL="457200" marR="0" rtl="0" algn="l">
              <a:lnSpc>
                <a:spcPct val="90000"/>
              </a:lnSpc>
              <a:spcBef>
                <a:spcPts val="500"/>
              </a:spcBef>
              <a:spcAft>
                <a:spcPts val="0"/>
              </a:spcAft>
              <a:buClr>
                <a:srgbClr val="134F5C"/>
              </a:buClr>
              <a:buSzPts val="1100"/>
              <a:buFont typeface="Arial"/>
              <a:buChar char="●"/>
            </a:pPr>
            <a:r>
              <a:rPr b="0" i="0" lang="es" sz="2000" u="none" cap="none" strike="noStrike">
                <a:solidFill>
                  <a:srgbClr val="134F5C"/>
                </a:solidFill>
                <a:latin typeface="Helvetica Neue"/>
                <a:ea typeface="Helvetica Neue"/>
                <a:cs typeface="Helvetica Neue"/>
                <a:sym typeface="Helvetica Neue"/>
              </a:rPr>
              <a:t>Uso de caracteres especiales</a:t>
            </a:r>
            <a:endParaRPr b="0" i="0" sz="2000" u="none" cap="none" strike="noStrike">
              <a:solidFill>
                <a:srgbClr val="134F5C"/>
              </a:solidFill>
              <a:latin typeface="Helvetica Neue"/>
              <a:ea typeface="Helvetica Neue"/>
              <a:cs typeface="Helvetica Neue"/>
              <a:sym typeface="Helvetica Neue"/>
            </a:endParaRPr>
          </a:p>
          <a:p>
            <a:pPr indent="0" lvl="0" marL="0" marR="0" rtl="0" algn="l">
              <a:lnSpc>
                <a:spcPct val="90000"/>
              </a:lnSpc>
              <a:spcBef>
                <a:spcPts val="400"/>
              </a:spcBef>
              <a:spcAft>
                <a:spcPts val="0"/>
              </a:spcAft>
              <a:buClr>
                <a:srgbClr val="010000"/>
              </a:buClr>
              <a:buFont typeface="Verdana"/>
              <a:buNone/>
            </a:pPr>
            <a:r>
              <a:rPr b="1" i="0" lang="es" sz="1800" u="none" cap="none" strike="noStrike">
                <a:solidFill>
                  <a:srgbClr val="010000"/>
                </a:solidFill>
                <a:latin typeface="Verdana"/>
                <a:ea typeface="Verdana"/>
                <a:cs typeface="Verdana"/>
                <a:sym typeface="Verdana"/>
              </a:rPr>
              <a:t>Bloqueo por intentos fallidos es de 3 para IBS</a:t>
            </a:r>
            <a:endParaRPr/>
          </a:p>
          <a:p>
            <a:pPr indent="0" lvl="0" marL="0" marR="0" rtl="0" algn="l">
              <a:lnSpc>
                <a:spcPct val="90000"/>
              </a:lnSpc>
              <a:spcBef>
                <a:spcPts val="500"/>
              </a:spcBef>
              <a:spcAft>
                <a:spcPts val="0"/>
              </a:spcAft>
              <a:buClr>
                <a:srgbClr val="FF8080"/>
              </a:buClr>
              <a:buFont typeface="Arial"/>
              <a:buNone/>
            </a:pPr>
            <a:r>
              <a:rPr b="0" i="0" lang="es" sz="1500" u="none" cap="none" strike="noStrike">
                <a:solidFill>
                  <a:srgbClr val="FF8080"/>
                </a:solidFill>
                <a:latin typeface="Arial"/>
                <a:ea typeface="Arial"/>
                <a:cs typeface="Arial"/>
                <a:sym typeface="Arial"/>
              </a:rPr>
              <a:t>       </a:t>
            </a:r>
            <a:r>
              <a:rPr b="0" i="0" lang="es" sz="2000" u="none" cap="none" strike="noStrike">
                <a:solidFill>
                  <a:srgbClr val="336699"/>
                </a:solidFill>
                <a:latin typeface="Verdana"/>
                <a:ea typeface="Verdana"/>
                <a:cs typeface="Verdana"/>
                <a:sym typeface="Verdana"/>
              </a:rPr>
              <a:t>10 en plataforma Windows</a:t>
            </a:r>
            <a:endParaRPr/>
          </a:p>
          <a:p>
            <a:pPr indent="0" lvl="0" marL="0" marR="0" rtl="0" algn="l">
              <a:lnSpc>
                <a:spcPct val="90000"/>
              </a:lnSpc>
              <a:spcBef>
                <a:spcPts val="500"/>
              </a:spcBef>
              <a:spcAft>
                <a:spcPts val="0"/>
              </a:spcAft>
              <a:buClr>
                <a:srgbClr val="336699"/>
              </a:buClr>
              <a:buFont typeface="Verdana"/>
              <a:buNone/>
            </a:pPr>
            <a:r>
              <a:rPr b="0" i="0" lang="es" sz="2000" u="none" cap="none" strike="noStrike">
                <a:solidFill>
                  <a:srgbClr val="336699"/>
                </a:solidFill>
                <a:latin typeface="Verdana"/>
                <a:ea typeface="Verdana"/>
                <a:cs typeface="Verdana"/>
                <a:sym typeface="Verdana"/>
              </a:rPr>
              <a:t>    (restricciones tecnológicas)</a:t>
            </a:r>
            <a:endParaRPr/>
          </a:p>
        </p:txBody>
      </p:sp>
      <p:pic>
        <p:nvPicPr>
          <p:cNvPr id="654" name="Google Shape;654;p69"/>
          <p:cNvPicPr preferRelativeResize="0"/>
          <p:nvPr/>
        </p:nvPicPr>
        <p:blipFill rotWithShape="1">
          <a:blip r:embed="rId3">
            <a:alphaModFix/>
          </a:blip>
          <a:srcRect b="0" l="0" r="0" t="0"/>
          <a:stretch/>
        </p:blipFill>
        <p:spPr>
          <a:xfrm>
            <a:off x="6883150" y="4362075"/>
            <a:ext cx="1819200" cy="1762200"/>
          </a:xfrm>
          <a:prstGeom prst="rect">
            <a:avLst/>
          </a:prstGeom>
          <a:noFill/>
          <a:ln>
            <a:noFill/>
          </a:ln>
        </p:spPr>
      </p:pic>
      <p:sp>
        <p:nvSpPr>
          <p:cNvPr id="655" name="Google Shape;655;p69"/>
          <p:cNvSpPr/>
          <p:nvPr/>
        </p:nvSpPr>
        <p:spPr>
          <a:xfrm>
            <a:off x="304800" y="811725"/>
            <a:ext cx="4778100"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CONTROL DE ACCESO</a:t>
            </a:r>
            <a:endParaRPr/>
          </a:p>
        </p:txBody>
      </p:sp>
      <p:sp>
        <p:nvSpPr>
          <p:cNvPr id="656" name="Google Shape;656;p69"/>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b="1" i="0" sz="2800" u="none" cap="small" strike="noStrike">
              <a:solidFill>
                <a:srgbClr val="38761D"/>
              </a:solidFill>
              <a:latin typeface="Garamond"/>
              <a:ea typeface="Garamond"/>
              <a:cs typeface="Garamond"/>
              <a:sym typeface="Garamond"/>
            </a:endParaRPr>
          </a:p>
        </p:txBody>
      </p:sp>
      <p:pic>
        <p:nvPicPr>
          <p:cNvPr id="657" name="Google Shape;657;p69"/>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pic>
        <p:nvPicPr>
          <p:cNvPr id="658" name="Google Shape;658;p69"/>
          <p:cNvPicPr preferRelativeResize="0"/>
          <p:nvPr/>
        </p:nvPicPr>
        <p:blipFill rotWithShape="1">
          <a:blip r:embed="rId5">
            <a:alphaModFix/>
          </a:blip>
          <a:srcRect b="0" l="0" r="0" t="0"/>
          <a:stretch/>
        </p:blipFill>
        <p:spPr>
          <a:xfrm>
            <a:off x="422533" y="3680397"/>
            <a:ext cx="253064" cy="249630"/>
          </a:xfrm>
          <a:prstGeom prst="rect">
            <a:avLst/>
          </a:prstGeom>
          <a:noFill/>
          <a:ln>
            <a:noFill/>
          </a:ln>
        </p:spPr>
      </p:pic>
      <p:pic>
        <p:nvPicPr>
          <p:cNvPr id="659" name="Google Shape;659;p69"/>
          <p:cNvPicPr preferRelativeResize="0"/>
          <p:nvPr/>
        </p:nvPicPr>
        <p:blipFill rotWithShape="1">
          <a:blip r:embed="rId5">
            <a:alphaModFix/>
          </a:blip>
          <a:srcRect b="0" l="0" r="0" t="0"/>
          <a:stretch/>
        </p:blipFill>
        <p:spPr>
          <a:xfrm>
            <a:off x="420998" y="3356992"/>
            <a:ext cx="253064" cy="249630"/>
          </a:xfrm>
          <a:prstGeom prst="rect">
            <a:avLst/>
          </a:prstGeom>
          <a:noFill/>
          <a:ln>
            <a:noFill/>
          </a:ln>
        </p:spPr>
      </p:pic>
      <p:pic>
        <p:nvPicPr>
          <p:cNvPr id="660" name="Google Shape;660;p69"/>
          <p:cNvPicPr preferRelativeResize="0"/>
          <p:nvPr/>
        </p:nvPicPr>
        <p:blipFill rotWithShape="1">
          <a:blip r:embed="rId5">
            <a:alphaModFix/>
          </a:blip>
          <a:srcRect b="0" l="0" r="0" t="0"/>
          <a:stretch/>
        </p:blipFill>
        <p:spPr>
          <a:xfrm>
            <a:off x="420998" y="2996952"/>
            <a:ext cx="253064" cy="249630"/>
          </a:xfrm>
          <a:prstGeom prst="rect">
            <a:avLst/>
          </a:prstGeom>
          <a:noFill/>
          <a:ln>
            <a:noFill/>
          </a:ln>
        </p:spPr>
      </p:pic>
      <p:pic>
        <p:nvPicPr>
          <p:cNvPr id="661" name="Google Shape;661;p69"/>
          <p:cNvPicPr preferRelativeResize="0"/>
          <p:nvPr/>
        </p:nvPicPr>
        <p:blipFill rotWithShape="1">
          <a:blip r:embed="rId5">
            <a:alphaModFix/>
          </a:blip>
          <a:srcRect b="0" l="0" r="0" t="0"/>
          <a:stretch/>
        </p:blipFill>
        <p:spPr>
          <a:xfrm>
            <a:off x="407231" y="2675314"/>
            <a:ext cx="253064" cy="249630"/>
          </a:xfrm>
          <a:prstGeom prst="rect">
            <a:avLst/>
          </a:prstGeom>
          <a:noFill/>
          <a:ln>
            <a:noFill/>
          </a:ln>
        </p:spPr>
      </p:pic>
      <p:pic>
        <p:nvPicPr>
          <p:cNvPr id="662" name="Google Shape;662;p69"/>
          <p:cNvPicPr preferRelativeResize="0"/>
          <p:nvPr/>
        </p:nvPicPr>
        <p:blipFill rotWithShape="1">
          <a:blip r:embed="rId5">
            <a:alphaModFix/>
          </a:blip>
          <a:srcRect b="0" l="0" r="0" t="0"/>
          <a:stretch/>
        </p:blipFill>
        <p:spPr>
          <a:xfrm>
            <a:off x="407231" y="2348880"/>
            <a:ext cx="253064" cy="2496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70"/>
          <p:cNvPicPr preferRelativeResize="0"/>
          <p:nvPr/>
        </p:nvPicPr>
        <p:blipFill rotWithShape="1">
          <a:blip r:embed="rId3">
            <a:alphaModFix/>
          </a:blip>
          <a:srcRect b="0" l="0" r="0" t="0"/>
          <a:stretch/>
        </p:blipFill>
        <p:spPr>
          <a:xfrm>
            <a:off x="1307536" y="2048700"/>
            <a:ext cx="6666900" cy="4075500"/>
          </a:xfrm>
          <a:prstGeom prst="rect">
            <a:avLst/>
          </a:prstGeom>
          <a:noFill/>
          <a:ln>
            <a:noFill/>
          </a:ln>
        </p:spPr>
      </p:pic>
      <p:sp>
        <p:nvSpPr>
          <p:cNvPr id="668" name="Google Shape;668;p70"/>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69" name="Google Shape;669;p70"/>
          <p:cNvSpPr txBox="1"/>
          <p:nvPr/>
        </p:nvSpPr>
        <p:spPr>
          <a:xfrm>
            <a:off x="194525" y="1625625"/>
            <a:ext cx="3657600" cy="457200"/>
          </a:xfrm>
          <a:prstGeom prst="rect">
            <a:avLst/>
          </a:prstGeom>
          <a:noFill/>
          <a:ln>
            <a:noFill/>
          </a:ln>
        </p:spPr>
        <p:txBody>
          <a:bodyPr anchorCtr="0" anchor="t" bIns="91425" lIns="91425" spcFirstLastPara="1" rIns="91425" wrap="square" tIns="91425">
            <a:noAutofit/>
          </a:bodyPr>
          <a:lstStyle/>
          <a:p>
            <a:pPr indent="0" lvl="0" marL="0" marR="0" rtl="0" algn="l">
              <a:lnSpc>
                <a:spcPct val="75000"/>
              </a:lnSpc>
              <a:spcBef>
                <a:spcPts val="0"/>
              </a:spcBef>
              <a:spcAft>
                <a:spcPts val="0"/>
              </a:spcAft>
              <a:buClr>
                <a:srgbClr val="134F5C"/>
              </a:buClr>
              <a:buFont typeface="Verdana"/>
              <a:buNone/>
            </a:pPr>
            <a:r>
              <a:rPr b="1" i="0" lang="es" sz="2000" u="none" cap="none" strike="noStrike">
                <a:solidFill>
                  <a:srgbClr val="134F5C"/>
                </a:solidFill>
                <a:latin typeface="Verdana"/>
                <a:ea typeface="Verdana"/>
                <a:cs typeface="Verdana"/>
                <a:sym typeface="Verdana"/>
              </a:rPr>
              <a:t>Contraseñas Seguras</a:t>
            </a:r>
            <a:endParaRPr/>
          </a:p>
        </p:txBody>
      </p:sp>
      <p:pic>
        <p:nvPicPr>
          <p:cNvPr id="670" name="Google Shape;670;p70"/>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671" name="Google Shape;671;p70"/>
          <p:cNvSpPr/>
          <p:nvPr/>
        </p:nvSpPr>
        <p:spPr>
          <a:xfrm>
            <a:off x="304800" y="811725"/>
            <a:ext cx="4778100"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CONTROL DE ACCESO</a:t>
            </a:r>
            <a:endParaRPr/>
          </a:p>
        </p:txBody>
      </p:sp>
      <p:sp>
        <p:nvSpPr>
          <p:cNvPr id="672" name="Google Shape;672;p70"/>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1"/>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678" name="Google Shape;678;p71"/>
          <p:cNvSpPr/>
          <p:nvPr/>
        </p:nvSpPr>
        <p:spPr>
          <a:xfrm>
            <a:off x="358925" y="793775"/>
            <a:ext cx="5245198" cy="523500"/>
          </a:xfrm>
          <a:prstGeom prst="rect">
            <a:avLst/>
          </a:prstGeom>
          <a:solidFill>
            <a:srgbClr val="E6913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rgbClr val="000000"/>
                </a:solidFill>
                <a:latin typeface="Verdana"/>
                <a:ea typeface="Verdana"/>
                <a:cs typeface="Verdana"/>
                <a:sym typeface="Verdana"/>
              </a:rPr>
              <a:t>CONTINUIDAD DEL NEGOCIO</a:t>
            </a:r>
            <a:endParaRPr/>
          </a:p>
        </p:txBody>
      </p:sp>
      <p:pic>
        <p:nvPicPr>
          <p:cNvPr id="679" name="Google Shape;679;p71"/>
          <p:cNvPicPr preferRelativeResize="0"/>
          <p:nvPr/>
        </p:nvPicPr>
        <p:blipFill rotWithShape="1">
          <a:blip r:embed="rId3">
            <a:alphaModFix/>
          </a:blip>
          <a:srcRect b="0" l="0" r="0" t="0"/>
          <a:stretch/>
        </p:blipFill>
        <p:spPr>
          <a:xfrm>
            <a:off x="3220825" y="4139925"/>
            <a:ext cx="2085899" cy="2133598"/>
          </a:xfrm>
          <a:prstGeom prst="rect">
            <a:avLst/>
          </a:prstGeom>
          <a:noFill/>
          <a:ln>
            <a:noFill/>
          </a:ln>
        </p:spPr>
      </p:pic>
      <p:pic>
        <p:nvPicPr>
          <p:cNvPr id="680" name="Google Shape;680;p71"/>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
        <p:nvSpPr>
          <p:cNvPr id="681" name="Google Shape;681;p71"/>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
        <p:nvSpPr>
          <p:cNvPr id="682" name="Google Shape;682;p71"/>
          <p:cNvSpPr txBox="1"/>
          <p:nvPr/>
        </p:nvSpPr>
        <p:spPr>
          <a:xfrm>
            <a:off x="539552" y="2034404"/>
            <a:ext cx="7920880" cy="193899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2"/>
              </a:buClr>
              <a:buFont typeface="Calibri"/>
              <a:buNone/>
            </a:pPr>
            <a:r>
              <a:rPr b="1" i="1" lang="es" sz="2400" u="none" cap="none" strike="noStrike">
                <a:solidFill>
                  <a:schemeClr val="dk2"/>
                </a:solidFill>
                <a:latin typeface="Calibri"/>
                <a:ea typeface="Calibri"/>
                <a:cs typeface="Calibri"/>
                <a:sym typeface="Calibri"/>
              </a:rPr>
              <a:t>Todos los procesos críticos del negocio y los activos de información asociados, deben contar con un plan de Continuidad del Negocio que permita a Banesco estar preparado para afrontar situaciones de contingencia por motivos de ataques contra la Seguridad de Información</a:t>
            </a:r>
            <a:endParaRPr b="1" i="1" sz="2400" u="none" cap="none" strike="noStrike">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nvSpPr>
        <p:spPr>
          <a:xfrm>
            <a:off x="991125" y="620688"/>
            <a:ext cx="7027800" cy="797399"/>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3200" u="none" cap="none" strike="noStrike">
                <a:solidFill>
                  <a:srgbClr val="38761D"/>
                </a:solidFill>
                <a:latin typeface="Garamond"/>
                <a:ea typeface="Garamond"/>
                <a:cs typeface="Garamond"/>
                <a:sym typeface="Garamond"/>
              </a:rPr>
              <a:t>¿Por qué es Importante la Seguridad de la Información?</a:t>
            </a:r>
            <a:endParaRPr b="1" i="0" sz="3200" u="none" cap="none" strike="noStrike">
              <a:solidFill>
                <a:srgbClr val="38761D"/>
              </a:solidFill>
              <a:latin typeface="Garamond"/>
              <a:ea typeface="Garamond"/>
              <a:cs typeface="Garamond"/>
              <a:sym typeface="Garamond"/>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6"/>
          <p:cNvSpPr txBox="1"/>
          <p:nvPr/>
        </p:nvSpPr>
        <p:spPr>
          <a:xfrm>
            <a:off x="457200" y="2060848"/>
            <a:ext cx="8442900" cy="2032199"/>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El mundo moderno depende cada vez mas de las computadoras y de las redes de comunicación, por lo que la seguridad de la información afecta hoy día a casi todas las personas y organizaciones</a:t>
            </a:r>
            <a:endParaRPr/>
          </a:p>
          <a:p>
            <a:pPr indent="-228600" lvl="0" marL="342900" marR="0" rtl="0" algn="just">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a:p>
            <a:pPr indent="-228600" lvl="0" marL="342900" marR="0" rtl="0" algn="just">
              <a:lnSpc>
                <a:spcPct val="100000"/>
              </a:lnSpc>
              <a:spcBef>
                <a:spcPts val="0"/>
              </a:spcBef>
              <a:spcAft>
                <a:spcPts val="0"/>
              </a:spcAft>
              <a:buClr>
                <a:srgbClr val="143053"/>
              </a:buClr>
              <a:buFont typeface="Helvetica Neue"/>
              <a:buNone/>
            </a:pPr>
            <a:r>
              <a:rPr b="0" i="0" lang="es" sz="1800" u="none" cap="none" strike="noStrike">
                <a:solidFill>
                  <a:srgbClr val="143053"/>
                </a:solidFill>
                <a:latin typeface="Helvetica Neue"/>
                <a:ea typeface="Helvetica Neue"/>
                <a:cs typeface="Helvetica Neue"/>
                <a:sym typeface="Helvetica Neue"/>
              </a:rPr>
              <a:t>	Pero los problemas de seguridad los perciben las personas de distinta forma, según su actividad o cargo</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143053"/>
              </a:solidFill>
              <a:latin typeface="Helvetica Neue"/>
              <a:ea typeface="Helvetica Neue"/>
              <a:cs typeface="Helvetica Neue"/>
              <a:sym typeface="Helvetica Neue"/>
            </a:endParaRPr>
          </a:p>
        </p:txBody>
      </p:sp>
      <p:pic>
        <p:nvPicPr>
          <p:cNvPr id="242" name="Google Shape;242;p36"/>
          <p:cNvPicPr preferRelativeResize="0"/>
          <p:nvPr/>
        </p:nvPicPr>
        <p:blipFill rotWithShape="1">
          <a:blip r:embed="rId3">
            <a:alphaModFix/>
          </a:blip>
          <a:srcRect b="0" l="0" r="0" t="0"/>
          <a:stretch/>
        </p:blipFill>
        <p:spPr>
          <a:xfrm>
            <a:off x="395536" y="4221088"/>
            <a:ext cx="2910250" cy="1929408"/>
          </a:xfrm>
          <a:prstGeom prst="rect">
            <a:avLst/>
          </a:prstGeom>
          <a:noFill/>
          <a:ln>
            <a:noFill/>
          </a:ln>
        </p:spPr>
      </p:pic>
      <p:pic>
        <p:nvPicPr>
          <p:cNvPr id="243" name="Google Shape;243;p36"/>
          <p:cNvPicPr preferRelativeResize="0"/>
          <p:nvPr/>
        </p:nvPicPr>
        <p:blipFill rotWithShape="1">
          <a:blip r:embed="rId4">
            <a:alphaModFix/>
          </a:blip>
          <a:srcRect b="0" l="0" r="0" t="0"/>
          <a:stretch/>
        </p:blipFill>
        <p:spPr>
          <a:xfrm>
            <a:off x="3323212" y="4221088"/>
            <a:ext cx="2917900" cy="1931814"/>
          </a:xfrm>
          <a:prstGeom prst="rect">
            <a:avLst/>
          </a:prstGeom>
          <a:noFill/>
          <a:ln>
            <a:noFill/>
          </a:ln>
        </p:spPr>
      </p:pic>
      <p:pic>
        <p:nvPicPr>
          <p:cNvPr id="244" name="Google Shape;244;p36"/>
          <p:cNvPicPr preferRelativeResize="0"/>
          <p:nvPr/>
        </p:nvPicPr>
        <p:blipFill rotWithShape="1">
          <a:blip r:embed="rId5">
            <a:alphaModFix/>
          </a:blip>
          <a:srcRect b="0" l="0" r="0" t="0"/>
          <a:stretch/>
        </p:blipFill>
        <p:spPr>
          <a:xfrm>
            <a:off x="6270998" y="4221088"/>
            <a:ext cx="2556813" cy="1931814"/>
          </a:xfrm>
          <a:prstGeom prst="rect">
            <a:avLst/>
          </a:prstGeom>
          <a:noFill/>
          <a:ln>
            <a:noFill/>
          </a:ln>
        </p:spPr>
      </p:pic>
      <p:sp>
        <p:nvSpPr>
          <p:cNvPr id="245" name="Google Shape;245;p36"/>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46" name="Google Shape;246;p36"/>
          <p:cNvPicPr preferRelativeResize="0"/>
          <p:nvPr/>
        </p:nvPicPr>
        <p:blipFill rotWithShape="1">
          <a:blip r:embed="rId6">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2"/>
          <p:cNvSpPr txBox="1"/>
          <p:nvPr/>
        </p:nvSpPr>
        <p:spPr>
          <a:xfrm>
            <a:off x="-76200" y="6205900"/>
            <a:ext cx="1631398" cy="7337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p:txBody>
      </p:sp>
      <p:pic>
        <p:nvPicPr>
          <p:cNvPr id="688" name="Google Shape;688;p72"/>
          <p:cNvPicPr preferRelativeResize="0"/>
          <p:nvPr/>
        </p:nvPicPr>
        <p:blipFill rotWithShape="1">
          <a:blip r:embed="rId3">
            <a:alphaModFix/>
          </a:blip>
          <a:srcRect b="0" l="0" r="0" t="0"/>
          <a:stretch/>
        </p:blipFill>
        <p:spPr>
          <a:xfrm>
            <a:off x="757482" y="1414668"/>
            <a:ext cx="2988722" cy="2205606"/>
          </a:xfrm>
          <a:prstGeom prst="rect">
            <a:avLst/>
          </a:prstGeom>
          <a:noFill/>
          <a:ln>
            <a:noFill/>
          </a:ln>
        </p:spPr>
      </p:pic>
      <p:pic>
        <p:nvPicPr>
          <p:cNvPr id="689" name="Google Shape;689;p72"/>
          <p:cNvPicPr preferRelativeResize="0"/>
          <p:nvPr/>
        </p:nvPicPr>
        <p:blipFill rotWithShape="1">
          <a:blip r:embed="rId4">
            <a:alphaModFix/>
          </a:blip>
          <a:srcRect b="0" l="0" r="0" t="0"/>
          <a:stretch/>
        </p:blipFill>
        <p:spPr>
          <a:xfrm>
            <a:off x="4898362" y="4049044"/>
            <a:ext cx="3114600" cy="2095499"/>
          </a:xfrm>
          <a:prstGeom prst="rect">
            <a:avLst/>
          </a:prstGeom>
          <a:noFill/>
          <a:ln>
            <a:noFill/>
          </a:ln>
        </p:spPr>
      </p:pic>
      <p:sp>
        <p:nvSpPr>
          <p:cNvPr id="690" name="Google Shape;690;p72"/>
          <p:cNvSpPr txBox="1"/>
          <p:nvPr/>
        </p:nvSpPr>
        <p:spPr>
          <a:xfrm>
            <a:off x="67275" y="3729375"/>
            <a:ext cx="4369137" cy="674998"/>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000" u="none" cap="none" strike="noStrike">
                <a:solidFill>
                  <a:srgbClr val="336699"/>
                </a:solidFill>
                <a:latin typeface="Arial"/>
                <a:ea typeface="Arial"/>
                <a:cs typeface="Arial"/>
                <a:sym typeface="Arial"/>
              </a:rPr>
              <a:t>EDIFICIO DE SEGUROS "LA SEGURIDAD" COLAPSADO</a:t>
            </a:r>
            <a:endParaRPr/>
          </a:p>
          <a:p>
            <a:pPr indent="0" lvl="0" marL="0" marR="0" rtl="0" algn="ctr">
              <a:lnSpc>
                <a:spcPct val="115000"/>
              </a:lnSpc>
              <a:spcBef>
                <a:spcPts val="0"/>
              </a:spcBef>
              <a:spcAft>
                <a:spcPts val="0"/>
              </a:spcAft>
              <a:buClr>
                <a:srgbClr val="000000"/>
              </a:buClr>
              <a:buFont typeface="Arial"/>
              <a:buNone/>
            </a:pPr>
            <a:r>
              <a:rPr b="1" i="0" lang="es" sz="1000" u="none" cap="none" strike="noStrike">
                <a:solidFill>
                  <a:srgbClr val="336699"/>
                </a:solidFill>
                <a:latin typeface="Arial"/>
                <a:ea typeface="Arial"/>
                <a:cs typeface="Arial"/>
                <a:sym typeface="Arial"/>
              </a:rPr>
              <a:t>EN CUMANA EDO. SUCRE VENEZUELA	 EFECTO SISMO 1.997</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2"/>
          <p:cNvSpPr txBox="1"/>
          <p:nvPr/>
        </p:nvSpPr>
        <p:spPr>
          <a:xfrm>
            <a:off x="4436412" y="1426376"/>
            <a:ext cx="4401300" cy="2560516"/>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rgbClr val="000000"/>
              </a:buClr>
              <a:buFont typeface="Arial"/>
              <a:buNone/>
            </a:pPr>
            <a:r>
              <a:rPr b="1" i="1" lang="es" sz="1800" u="sng" cap="none" strike="noStrike">
                <a:solidFill>
                  <a:srgbClr val="336699"/>
                </a:solidFill>
                <a:latin typeface="Calibri"/>
                <a:ea typeface="Calibri"/>
                <a:cs typeface="Calibri"/>
                <a:sym typeface="Calibri"/>
              </a:rPr>
              <a:t>Gestión de Continuidad de Negocio</a:t>
            </a:r>
            <a:endParaRPr/>
          </a:p>
          <a:p>
            <a:pPr indent="0" lvl="0" marL="0" marR="0" rtl="0" algn="just">
              <a:lnSpc>
                <a:spcPct val="120000"/>
              </a:lnSpc>
              <a:spcBef>
                <a:spcPts val="1200"/>
              </a:spcBef>
              <a:spcAft>
                <a:spcPts val="0"/>
              </a:spcAft>
              <a:buClr>
                <a:srgbClr val="000000"/>
              </a:buClr>
              <a:buFont typeface="Arial"/>
              <a:buNone/>
            </a:pPr>
            <a:r>
              <a:rPr b="0" i="1" lang="es" sz="1800" u="none" cap="none" strike="noStrike">
                <a:solidFill>
                  <a:srgbClr val="000099"/>
                </a:solidFill>
                <a:latin typeface="Calibri"/>
                <a:ea typeface="Calibri"/>
                <a:cs typeface="Calibri"/>
                <a:sym typeface="Calibri"/>
              </a:rPr>
              <a:t>“Es un Proceso Continuo de Evaluación Preventiva que permite a la organización conocer riesgos de interrupciones , minimizarlos, eliminarlos o controlarlos, asegurando que el Negocio Continué Operando al mas alto Nivel de Servicio.”</a:t>
            </a:r>
            <a:endParaRPr b="0" i="1" sz="1800" u="none" cap="none" strike="noStrike">
              <a:solidFill>
                <a:srgbClr val="000099"/>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72"/>
          <p:cNvSpPr txBox="1"/>
          <p:nvPr/>
        </p:nvSpPr>
        <p:spPr>
          <a:xfrm>
            <a:off x="157565" y="4121612"/>
            <a:ext cx="4712399" cy="2286299"/>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000000"/>
              </a:buClr>
              <a:buFont typeface="Arial"/>
              <a:buNone/>
            </a:pPr>
            <a:r>
              <a:rPr b="1" i="1" lang="es" sz="1800" u="sng" cap="none" strike="noStrike">
                <a:solidFill>
                  <a:srgbClr val="336699"/>
                </a:solidFill>
                <a:latin typeface="Calibri"/>
                <a:ea typeface="Calibri"/>
                <a:cs typeface="Calibri"/>
                <a:sym typeface="Calibri"/>
              </a:rPr>
              <a:t>Planes de Continuidad de Negocio</a:t>
            </a:r>
            <a:endParaRPr/>
          </a:p>
          <a:p>
            <a:pPr indent="0" lvl="0" marL="0" marR="0" rtl="0" algn="just">
              <a:lnSpc>
                <a:spcPct val="120000"/>
              </a:lnSpc>
              <a:spcBef>
                <a:spcPts val="1200"/>
              </a:spcBef>
              <a:spcAft>
                <a:spcPts val="0"/>
              </a:spcAft>
              <a:buClr>
                <a:srgbClr val="000000"/>
              </a:buClr>
              <a:buFont typeface="Arial"/>
              <a:buNone/>
            </a:pPr>
            <a:r>
              <a:rPr b="0" i="1" lang="es" sz="1800" u="none" cap="none" strike="noStrike">
                <a:solidFill>
                  <a:srgbClr val="000099"/>
                </a:solidFill>
                <a:latin typeface="Calibri"/>
                <a:ea typeface="Calibri"/>
                <a:cs typeface="Calibri"/>
                <a:sym typeface="Calibri"/>
              </a:rPr>
              <a:t>“Contempla planes de contingencia los cuales tienen acciones especificas  orientadas a Recuperar en el Menor Tiempo Posible la Operación de las Funciones Criticas del Negocio.”</a:t>
            </a:r>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72"/>
          <p:cNvSpPr txBox="1"/>
          <p:nvPr/>
        </p:nvSpPr>
        <p:spPr>
          <a:xfrm>
            <a:off x="4626862" y="6144543"/>
            <a:ext cx="3657600" cy="457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000" u="none" cap="none" strike="noStrike">
                <a:solidFill>
                  <a:srgbClr val="336699"/>
                </a:solidFill>
                <a:latin typeface="Arial"/>
                <a:ea typeface="Arial"/>
                <a:cs typeface="Arial"/>
                <a:sym typeface="Arial"/>
              </a:rPr>
              <a:t>EFECTO DE LICUACIÓN - SISMO KOBE JAPÓN 1995 ESCALA 7.2 RITCHER</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72"/>
          <p:cNvSpPr/>
          <p:nvPr/>
        </p:nvSpPr>
        <p:spPr>
          <a:xfrm>
            <a:off x="358925" y="793775"/>
            <a:ext cx="5245198" cy="523500"/>
          </a:xfrm>
          <a:prstGeom prst="rect">
            <a:avLst/>
          </a:prstGeom>
          <a:solidFill>
            <a:srgbClr val="E6913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Font typeface="Arial"/>
              <a:buNone/>
            </a:pPr>
            <a:r>
              <a:rPr b="1" i="0" lang="es" sz="1500" u="none" cap="none" strike="noStrike">
                <a:solidFill>
                  <a:srgbClr val="000000"/>
                </a:solidFill>
                <a:latin typeface="Verdana"/>
                <a:ea typeface="Verdana"/>
                <a:cs typeface="Verdana"/>
                <a:sym typeface="Verdana"/>
              </a:rPr>
              <a:t>CONTINUIDAD DEL NEGOCIO</a:t>
            </a:r>
            <a:endParaRPr/>
          </a:p>
        </p:txBody>
      </p:sp>
      <p:sp>
        <p:nvSpPr>
          <p:cNvPr id="695" name="Google Shape;695;p72"/>
          <p:cNvSpPr txBox="1"/>
          <p:nvPr>
            <p:ph idx="4294967295" type="title"/>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Áreas de Control de las Políticas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3"/>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701" name="Google Shape;701;p73"/>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702" name="Google Shape;702;p73"/>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Tips de Seguridad Informática</a:t>
            </a:r>
            <a:endParaRPr b="1" i="0" sz="2800" u="none" cap="small" strike="noStrike">
              <a:solidFill>
                <a:srgbClr val="38761D"/>
              </a:solidFill>
              <a:latin typeface="Garamond"/>
              <a:ea typeface="Garamond"/>
              <a:cs typeface="Garamond"/>
              <a:sym typeface="Garamond"/>
            </a:endParaRPr>
          </a:p>
        </p:txBody>
      </p:sp>
      <p:pic>
        <p:nvPicPr>
          <p:cNvPr id="703" name="Google Shape;703;p73"/>
          <p:cNvPicPr preferRelativeResize="0"/>
          <p:nvPr/>
        </p:nvPicPr>
        <p:blipFill rotWithShape="1">
          <a:blip r:embed="rId4">
            <a:alphaModFix/>
          </a:blip>
          <a:srcRect b="0" l="0" r="0" t="0"/>
          <a:stretch/>
        </p:blipFill>
        <p:spPr>
          <a:xfrm>
            <a:off x="1835696" y="4733032"/>
            <a:ext cx="939878" cy="1512093"/>
          </a:xfrm>
          <a:prstGeom prst="rect">
            <a:avLst/>
          </a:prstGeom>
          <a:noFill/>
          <a:ln cap="flat" cmpd="sng" w="9525">
            <a:solidFill>
              <a:schemeClr val="dk1"/>
            </a:solidFill>
            <a:prstDash val="solid"/>
            <a:miter lim="8000"/>
            <a:headEnd len="sm" w="sm" type="none"/>
            <a:tailEnd len="sm" w="sm" type="none"/>
          </a:ln>
        </p:spPr>
      </p:pic>
      <p:pic>
        <p:nvPicPr>
          <p:cNvPr id="704" name="Google Shape;704;p73"/>
          <p:cNvPicPr preferRelativeResize="0"/>
          <p:nvPr/>
        </p:nvPicPr>
        <p:blipFill rotWithShape="1">
          <a:blip r:embed="rId5">
            <a:alphaModFix/>
          </a:blip>
          <a:srcRect b="0" l="0" r="0" t="0"/>
          <a:stretch/>
        </p:blipFill>
        <p:spPr>
          <a:xfrm>
            <a:off x="6336704" y="4733032"/>
            <a:ext cx="1543050" cy="1352550"/>
          </a:xfrm>
          <a:prstGeom prst="rect">
            <a:avLst/>
          </a:prstGeom>
          <a:noFill/>
          <a:ln>
            <a:noFill/>
          </a:ln>
        </p:spPr>
      </p:pic>
      <p:pic>
        <p:nvPicPr>
          <p:cNvPr id="705" name="Google Shape;705;p73"/>
          <p:cNvPicPr preferRelativeResize="0"/>
          <p:nvPr/>
        </p:nvPicPr>
        <p:blipFill rotWithShape="1">
          <a:blip r:embed="rId6">
            <a:alphaModFix/>
          </a:blip>
          <a:srcRect b="0" l="0" r="0" t="0"/>
          <a:stretch/>
        </p:blipFill>
        <p:spPr>
          <a:xfrm>
            <a:off x="3282677" y="4808040"/>
            <a:ext cx="2657475" cy="1362075"/>
          </a:xfrm>
          <a:prstGeom prst="rect">
            <a:avLst/>
          </a:prstGeom>
          <a:noFill/>
          <a:ln>
            <a:noFill/>
          </a:ln>
        </p:spPr>
      </p:pic>
      <p:sp>
        <p:nvSpPr>
          <p:cNvPr id="706" name="Google Shape;706;p73"/>
          <p:cNvSpPr txBox="1"/>
          <p:nvPr/>
        </p:nvSpPr>
        <p:spPr>
          <a:xfrm>
            <a:off x="358926" y="715223"/>
            <a:ext cx="8317530" cy="3785652"/>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Utilice destructoras de papel al momento de desechar documentos confidenciales</a:t>
            </a:r>
            <a:endParaRPr/>
          </a:p>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No envíe correos electrónicos a su misma cuenta de correo como prueba de envío</a:t>
            </a:r>
            <a:endParaRPr/>
          </a:p>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No descargue software de internet con riesgo de contener virus</a:t>
            </a:r>
            <a:endParaRPr/>
          </a:p>
          <a:p>
            <a:pPr indent="-285750" lvl="0" marL="285750" marR="0" rtl="0" algn="l">
              <a:lnSpc>
                <a:spcPct val="200000"/>
              </a:lnSpc>
              <a:spcBef>
                <a:spcPts val="0"/>
              </a:spcBef>
              <a:spcAft>
                <a:spcPts val="0"/>
              </a:spcAft>
              <a:buClr>
                <a:schemeClr val="accent1"/>
              </a:buClr>
              <a:buSzPts val="2000"/>
              <a:buFont typeface="Noto Sans Symbols"/>
              <a:buChar char="✓"/>
            </a:pPr>
            <a:r>
              <a:rPr b="1" i="0" lang="es" sz="2000" u="none" cap="none" strike="noStrike">
                <a:solidFill>
                  <a:schemeClr val="accent1"/>
                </a:solidFill>
                <a:latin typeface="Calibri"/>
                <a:ea typeface="Calibri"/>
                <a:cs typeface="Calibri"/>
                <a:sym typeface="Calibri"/>
              </a:rPr>
              <a:t>Bloquee la estación de trabajo (equipo) al levantarse de su puesto</a:t>
            </a:r>
            <a:endParaRPr b="1" i="0" sz="2000" u="none" cap="none" strike="noStrike">
              <a:solidFill>
                <a:schemeClr val="accen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712" name="Google Shape;712;p74"/>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713" name="Google Shape;713;p74"/>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Tips de Seguridad Informática</a:t>
            </a:r>
            <a:endParaRPr b="1" i="0" sz="2800" u="none" cap="small" strike="noStrike">
              <a:solidFill>
                <a:srgbClr val="38761D"/>
              </a:solidFill>
              <a:latin typeface="Garamond"/>
              <a:ea typeface="Garamond"/>
              <a:cs typeface="Garamond"/>
              <a:sym typeface="Garamond"/>
            </a:endParaRPr>
          </a:p>
        </p:txBody>
      </p:sp>
      <p:sp>
        <p:nvSpPr>
          <p:cNvPr id="714" name="Google Shape;714;p74"/>
          <p:cNvSpPr/>
          <p:nvPr/>
        </p:nvSpPr>
        <p:spPr>
          <a:xfrm>
            <a:off x="403085" y="1268760"/>
            <a:ext cx="8201364" cy="1169167"/>
          </a:xfrm>
          <a:prstGeom prst="rect">
            <a:avLst/>
          </a:prstGeom>
          <a:noFill/>
          <a:ln>
            <a:noFill/>
          </a:ln>
        </p:spPr>
        <p:txBody>
          <a:bodyPr anchorCtr="0" anchor="ctr" bIns="46800" lIns="90000" spcFirstLastPara="1" rIns="90000" wrap="square" tIns="46800">
            <a:noAutofit/>
          </a:bodyPr>
          <a:lstStyle/>
          <a:p>
            <a:pPr indent="0" lvl="0" marL="0" marR="0" rtl="0" algn="just">
              <a:lnSpc>
                <a:spcPct val="97000"/>
              </a:lnSpc>
              <a:spcBef>
                <a:spcPts val="0"/>
              </a:spcBef>
              <a:spcAft>
                <a:spcPts val="0"/>
              </a:spcAft>
              <a:buClr>
                <a:srgbClr val="000000"/>
              </a:buClr>
              <a:buSzPts val="1800"/>
              <a:buFont typeface="Noto Sans Symbols"/>
              <a:buChar char="☑"/>
            </a:pPr>
            <a:r>
              <a:rPr b="1" i="0" lang="es" sz="1800" u="none" cap="none" strike="noStrike">
                <a:solidFill>
                  <a:srgbClr val="000000"/>
                </a:solidFill>
                <a:latin typeface="Arial"/>
                <a:ea typeface="Arial"/>
                <a:cs typeface="Arial"/>
                <a:sym typeface="Arial"/>
              </a:rPr>
              <a:t>Todo documento compartido en </a:t>
            </a:r>
            <a:r>
              <a:rPr b="1" i="0" lang="es" sz="1800" u="none" cap="none" strike="noStrike">
                <a:solidFill>
                  <a:srgbClr val="FF0000"/>
                </a:solidFill>
                <a:latin typeface="Arial"/>
                <a:ea typeface="Arial"/>
                <a:cs typeface="Arial"/>
                <a:sym typeface="Arial"/>
              </a:rPr>
              <a:t>Drive</a:t>
            </a:r>
            <a:r>
              <a:rPr b="1" i="0" lang="es" sz="1800" u="none" cap="none" strike="noStrike">
                <a:solidFill>
                  <a:srgbClr val="000000"/>
                </a:solidFill>
                <a:latin typeface="Arial"/>
                <a:ea typeface="Arial"/>
                <a:cs typeface="Arial"/>
                <a:sym typeface="Arial"/>
              </a:rPr>
              <a:t> debe estar apegado al </a:t>
            </a:r>
            <a:r>
              <a:rPr b="1" i="0" lang="es" sz="1800" u="none" cap="none" strike="noStrike">
                <a:solidFill>
                  <a:srgbClr val="FF0000"/>
                </a:solidFill>
                <a:latin typeface="Arial"/>
                <a:ea typeface="Arial"/>
                <a:cs typeface="Arial"/>
                <a:sym typeface="Arial"/>
              </a:rPr>
              <a:t>Código de Ética y Conducta del Ciudadano Banesco y a las Políticas de Seguridad de Información. </a:t>
            </a:r>
            <a:r>
              <a:rPr b="1" i="0" lang="es" sz="1800" u="none" cap="none" strike="noStrike">
                <a:solidFill>
                  <a:srgbClr val="000000"/>
                </a:solidFill>
                <a:latin typeface="Arial"/>
                <a:ea typeface="Arial"/>
                <a:cs typeface="Arial"/>
                <a:sym typeface="Arial"/>
              </a:rPr>
              <a:t>(Para que un archivo pueda tener el privilegio exposición externa, debe contar con la debida aprobación).</a:t>
            </a:r>
            <a:endParaRPr b="1" i="0" sz="1800" u="none" cap="none" strike="noStrike">
              <a:solidFill>
                <a:srgbClr val="000000"/>
              </a:solidFill>
              <a:latin typeface="Arial"/>
              <a:ea typeface="Arial"/>
              <a:cs typeface="Arial"/>
              <a:sym typeface="Arial"/>
            </a:endParaRPr>
          </a:p>
        </p:txBody>
      </p:sp>
      <p:sp>
        <p:nvSpPr>
          <p:cNvPr id="715" name="Google Shape;715;p74">
            <a:hlinkClick r:id="rId4"/>
          </p:cNvPr>
          <p:cNvSpPr/>
          <p:nvPr/>
        </p:nvSpPr>
        <p:spPr>
          <a:xfrm>
            <a:off x="403085" y="2780928"/>
            <a:ext cx="8201363" cy="1169167"/>
          </a:xfrm>
          <a:prstGeom prst="rect">
            <a:avLst/>
          </a:prstGeom>
          <a:noFill/>
          <a:ln>
            <a:noFill/>
          </a:ln>
        </p:spPr>
        <p:txBody>
          <a:bodyPr anchorCtr="0" anchor="ctr" bIns="46800" lIns="90000" spcFirstLastPara="1" rIns="90000" wrap="square" tIns="46800">
            <a:noAutofit/>
          </a:bodyPr>
          <a:lstStyle/>
          <a:p>
            <a:pPr indent="0" lvl="0" marL="0" marR="0" rtl="0" algn="just">
              <a:lnSpc>
                <a:spcPct val="97000"/>
              </a:lnSpc>
              <a:spcBef>
                <a:spcPts val="0"/>
              </a:spcBef>
              <a:spcAft>
                <a:spcPts val="0"/>
              </a:spcAft>
              <a:buClr>
                <a:srgbClr val="000000"/>
              </a:buClr>
              <a:buSzPts val="1800"/>
              <a:buFont typeface="Noto Sans Symbols"/>
              <a:buChar char="☑"/>
            </a:pPr>
            <a:r>
              <a:rPr b="1" i="0" lang="es" sz="1800" u="none" cap="none" strike="noStrike">
                <a:solidFill>
                  <a:srgbClr val="000000"/>
                </a:solidFill>
                <a:latin typeface="Arial"/>
                <a:ea typeface="Arial"/>
                <a:cs typeface="Arial"/>
                <a:sym typeface="Arial"/>
              </a:rPr>
              <a:t> </a:t>
            </a:r>
            <a:r>
              <a:rPr b="1" i="0" lang="es" sz="1800" u="none" cap="none" strike="noStrike">
                <a:solidFill>
                  <a:srgbClr val="FF0000"/>
                </a:solidFill>
                <a:latin typeface="Arial"/>
                <a:ea typeface="Arial"/>
                <a:cs typeface="Arial"/>
                <a:sym typeface="Arial"/>
              </a:rPr>
              <a:t>Evita compartir información </a:t>
            </a:r>
            <a:r>
              <a:rPr b="1" i="0" lang="es" sz="1800" u="none" cap="none" strike="noStrike">
                <a:solidFill>
                  <a:srgbClr val="000000"/>
                </a:solidFill>
                <a:latin typeface="Arial"/>
                <a:ea typeface="Arial"/>
                <a:cs typeface="Arial"/>
                <a:sym typeface="Arial"/>
              </a:rPr>
              <a:t>o archivos con </a:t>
            </a:r>
            <a:r>
              <a:rPr b="1" i="0" lang="es" sz="1800" u="none" cap="none" strike="noStrike">
                <a:solidFill>
                  <a:srgbClr val="FF0000"/>
                </a:solidFill>
                <a:latin typeface="Arial"/>
                <a:ea typeface="Arial"/>
                <a:cs typeface="Arial"/>
                <a:sym typeface="Arial"/>
              </a:rPr>
              <a:t>dominios Externos </a:t>
            </a:r>
            <a:r>
              <a:rPr b="1" i="0" lang="es" sz="1800" u="none" cap="none" strike="noStrike">
                <a:solidFill>
                  <a:srgbClr val="000000"/>
                </a:solidFill>
                <a:latin typeface="Arial"/>
                <a:ea typeface="Arial"/>
                <a:cs typeface="Arial"/>
                <a:sym typeface="Arial"/>
              </a:rPr>
              <a:t>que no sean de confianza. Archivos de audio tipo (MP3, WAV), Videos (No corporativos), imágenes (no corporativos) o (archivos personales)  no deben almacenarse, resguardarse ni compartirse en los APPs de Google.</a:t>
            </a:r>
            <a:endParaRPr b="1" i="0" sz="1800" u="none" cap="none" strike="noStrike">
              <a:solidFill>
                <a:srgbClr val="000000"/>
              </a:solidFill>
              <a:latin typeface="Arial"/>
              <a:ea typeface="Arial"/>
              <a:cs typeface="Arial"/>
              <a:sym typeface="Arial"/>
            </a:endParaRPr>
          </a:p>
        </p:txBody>
      </p:sp>
      <p:pic>
        <p:nvPicPr>
          <p:cNvPr id="716" name="Google Shape;716;p74"/>
          <p:cNvPicPr preferRelativeResize="0"/>
          <p:nvPr/>
        </p:nvPicPr>
        <p:blipFill rotWithShape="1">
          <a:blip r:embed="rId5">
            <a:alphaModFix/>
          </a:blip>
          <a:srcRect b="0" l="0" r="0" t="0"/>
          <a:stretch/>
        </p:blipFill>
        <p:spPr>
          <a:xfrm>
            <a:off x="1826720" y="4460900"/>
            <a:ext cx="1734259" cy="1549931"/>
          </a:xfrm>
          <a:prstGeom prst="rect">
            <a:avLst/>
          </a:prstGeom>
          <a:noFill/>
          <a:ln>
            <a:noFill/>
          </a:ln>
        </p:spPr>
      </p:pic>
      <p:sp>
        <p:nvSpPr>
          <p:cNvPr id="717" name="Google Shape;717;p74"/>
          <p:cNvSpPr txBox="1"/>
          <p:nvPr/>
        </p:nvSpPr>
        <p:spPr>
          <a:xfrm>
            <a:off x="4355976" y="5012160"/>
            <a:ext cx="4464496"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sng" cap="small" strike="noStrike">
                <a:solidFill>
                  <a:schemeClr val="hlink"/>
                </a:solidFill>
                <a:latin typeface="Garamond"/>
                <a:ea typeface="Garamond"/>
                <a:cs typeface="Garamond"/>
                <a:sym typeface="Garamond"/>
                <a:hlinkClick r:id="rId6"/>
              </a:rPr>
              <a:t>Dominios de Banesco</a:t>
            </a:r>
            <a:endParaRPr b="1" i="0" sz="2800" u="none" cap="small" strike="noStrike">
              <a:solidFill>
                <a:srgbClr val="38761D"/>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4">
                                            <p:txEl>
                                              <p:pRg end="0" st="0"/>
                                            </p:txEl>
                                          </p:spTgt>
                                        </p:tgtEl>
                                        <p:attrNameLst>
                                          <p:attrName>style.visibility</p:attrName>
                                        </p:attrNameLst>
                                      </p:cBhvr>
                                      <p:to>
                                        <p:strVal val="visible"/>
                                      </p:to>
                                    </p:set>
                                    <p:anim calcmode="lin" valueType="num">
                                      <p:cBhvr additive="base">
                                        <p:cTn dur="1000"/>
                                        <p:tgtEl>
                                          <p:spTgt spid="71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5"/>
                                        </p:tgtEl>
                                        <p:attrNameLst>
                                          <p:attrName>style.visibility</p:attrName>
                                        </p:attrNameLst>
                                      </p:cBhvr>
                                      <p:to>
                                        <p:strVal val="visible"/>
                                      </p:to>
                                    </p:set>
                                    <p:anim calcmode="lin" valueType="num">
                                      <p:cBhvr additive="base">
                                        <p:cTn dur="1000"/>
                                        <p:tgtEl>
                                          <p:spTgt spid="7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5"/>
          <p:cNvSpPr txBox="1"/>
          <p:nvPr/>
        </p:nvSpPr>
        <p:spPr>
          <a:xfrm>
            <a:off x="-76200" y="6205900"/>
            <a:ext cx="1631398" cy="733799"/>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Confidencial</a:t>
            </a:r>
            <a:endParaRPr/>
          </a:p>
        </p:txBody>
      </p:sp>
      <p:sp>
        <p:nvSpPr>
          <p:cNvPr id="723" name="Google Shape;723;p75"/>
          <p:cNvSpPr/>
          <p:nvPr/>
        </p:nvSpPr>
        <p:spPr>
          <a:xfrm>
            <a:off x="366533" y="260648"/>
            <a:ext cx="8381931" cy="523500"/>
          </a:xfrm>
          <a:prstGeom prst="rect">
            <a:avLst/>
          </a:prstGeom>
          <a:solidFill>
            <a:srgbClr val="85200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00"/>
              </a:buClr>
              <a:buFont typeface="Verdana"/>
              <a:buNone/>
            </a:pPr>
            <a:r>
              <a:rPr b="1" i="0" lang="es" sz="1500" u="none" cap="none" strike="noStrike">
                <a:solidFill>
                  <a:srgbClr val="FFFF00"/>
                </a:solidFill>
                <a:latin typeface="Verdana"/>
                <a:ea typeface="Verdana"/>
                <a:cs typeface="Verdana"/>
                <a:sym typeface="Verdana"/>
              </a:rPr>
              <a:t>CICLO DE ADMINISTRACIÓN DE SEGURIDAD DE LA INFORMACIÓN</a:t>
            </a:r>
            <a:endParaRPr b="1" i="0" sz="1500" u="none" cap="none" strike="noStrike">
              <a:solidFill>
                <a:srgbClr val="FFFF00"/>
              </a:solidFill>
              <a:latin typeface="Verdana"/>
              <a:ea typeface="Verdana"/>
              <a:cs typeface="Verdana"/>
              <a:sym typeface="Verdana"/>
            </a:endParaRPr>
          </a:p>
        </p:txBody>
      </p:sp>
      <p:pic>
        <p:nvPicPr>
          <p:cNvPr id="724" name="Google Shape;724;p75"/>
          <p:cNvPicPr preferRelativeResize="0"/>
          <p:nvPr/>
        </p:nvPicPr>
        <p:blipFill rotWithShape="1">
          <a:blip r:embed="rId3">
            <a:alphaModFix/>
          </a:blip>
          <a:srcRect b="0" l="0" r="0" t="0"/>
          <a:stretch/>
        </p:blipFill>
        <p:spPr>
          <a:xfrm>
            <a:off x="1451700" y="1816550"/>
            <a:ext cx="5581800" cy="4095600"/>
          </a:xfrm>
          <a:prstGeom prst="rect">
            <a:avLst/>
          </a:prstGeom>
          <a:noFill/>
          <a:ln>
            <a:noFill/>
          </a:ln>
        </p:spPr>
      </p:pic>
      <p:pic>
        <p:nvPicPr>
          <p:cNvPr id="725" name="Google Shape;725;p75"/>
          <p:cNvPicPr preferRelativeResize="0"/>
          <p:nvPr/>
        </p:nvPicPr>
        <p:blipFill rotWithShape="1">
          <a:blip r:embed="rId4">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76"/>
          <p:cNvPicPr preferRelativeResize="0"/>
          <p:nvPr/>
        </p:nvPicPr>
        <p:blipFill rotWithShape="1">
          <a:blip r:embed="rId3">
            <a:alphaModFix/>
          </a:blip>
          <a:srcRect b="0" l="0" r="0" t="0"/>
          <a:stretch/>
        </p:blipFill>
        <p:spPr>
          <a:xfrm>
            <a:off x="4211960" y="3289721"/>
            <a:ext cx="3013641" cy="2803575"/>
          </a:xfrm>
          <a:prstGeom prst="rect">
            <a:avLst/>
          </a:prstGeom>
          <a:noFill/>
          <a:ln>
            <a:noFill/>
          </a:ln>
        </p:spPr>
      </p:pic>
      <p:pic>
        <p:nvPicPr>
          <p:cNvPr id="731" name="Google Shape;731;p76"/>
          <p:cNvPicPr preferRelativeResize="0"/>
          <p:nvPr/>
        </p:nvPicPr>
        <p:blipFill rotWithShape="1">
          <a:blip r:embed="rId4">
            <a:alphaModFix/>
          </a:blip>
          <a:srcRect b="0" l="0" r="0" t="0"/>
          <a:stretch/>
        </p:blipFill>
        <p:spPr>
          <a:xfrm>
            <a:off x="3563896" y="829027"/>
            <a:ext cx="4464600" cy="2460600"/>
          </a:xfrm>
          <a:prstGeom prst="rect">
            <a:avLst/>
          </a:prstGeom>
          <a:noFill/>
          <a:ln>
            <a:noFill/>
          </a:ln>
        </p:spPr>
      </p:pic>
      <p:sp>
        <p:nvSpPr>
          <p:cNvPr id="732" name="Google Shape;732;p76"/>
          <p:cNvSpPr/>
          <p:nvPr/>
        </p:nvSpPr>
        <p:spPr>
          <a:xfrm>
            <a:off x="619727" y="1761689"/>
            <a:ext cx="2872153"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Dominios de confianza</a:t>
            </a:r>
            <a:endParaRPr b="1" i="0" sz="1500" u="none" cap="none" strike="noStrike">
              <a:solidFill>
                <a:srgbClr val="FFFFFF"/>
              </a:solidFill>
              <a:latin typeface="Verdana"/>
              <a:ea typeface="Verdana"/>
              <a:cs typeface="Verdana"/>
              <a:sym typeface="Verdana"/>
            </a:endParaRPr>
          </a:p>
        </p:txBody>
      </p:sp>
      <p:sp>
        <p:nvSpPr>
          <p:cNvPr id="733" name="Google Shape;733;p76"/>
          <p:cNvSpPr/>
          <p:nvPr/>
        </p:nvSpPr>
        <p:spPr>
          <a:xfrm>
            <a:off x="691735" y="4077072"/>
            <a:ext cx="2872153" cy="4047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FFFF"/>
              </a:buClr>
              <a:buFont typeface="Verdana"/>
              <a:buNone/>
            </a:pPr>
            <a:r>
              <a:rPr b="1" i="0" lang="es" sz="1500" u="none" cap="none" strike="noStrike">
                <a:solidFill>
                  <a:srgbClr val="FFFFFF"/>
                </a:solidFill>
                <a:latin typeface="Verdana"/>
                <a:ea typeface="Verdana"/>
                <a:cs typeface="Verdana"/>
                <a:sym typeface="Verdana"/>
              </a:rPr>
              <a:t>Dominios No permitidos</a:t>
            </a:r>
            <a:endParaRPr b="1" i="0" sz="1500" u="none" cap="none" strike="noStrike">
              <a:solidFill>
                <a:srgbClr val="FFFFFF"/>
              </a:solidFill>
              <a:latin typeface="Verdana"/>
              <a:ea typeface="Verdana"/>
              <a:cs typeface="Verdana"/>
              <a:sym typeface="Verdana"/>
            </a:endParaRPr>
          </a:p>
        </p:txBody>
      </p:sp>
      <p:sp>
        <p:nvSpPr>
          <p:cNvPr id="734" name="Google Shape;734;p76"/>
          <p:cNvSpPr txBox="1"/>
          <p:nvPr/>
        </p:nvSpPr>
        <p:spPr>
          <a:xfrm>
            <a:off x="7436400" y="6124200"/>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735" name="Google Shape;735;p76"/>
          <p:cNvPicPr preferRelativeResize="0"/>
          <p:nvPr/>
        </p:nvPicPr>
        <p:blipFill rotWithShape="1">
          <a:blip r:embed="rId5">
            <a:alphaModFix/>
          </a:blip>
          <a:srcRect b="0" l="0" r="0" t="0"/>
          <a:stretch/>
        </p:blipFill>
        <p:spPr>
          <a:xfrm>
            <a:off x="59725" y="5997575"/>
            <a:ext cx="1609799" cy="723900"/>
          </a:xfrm>
          <a:prstGeom prst="rect">
            <a:avLst/>
          </a:prstGeom>
          <a:noFill/>
          <a:ln>
            <a:noFill/>
          </a:ln>
        </p:spPr>
      </p:pic>
      <p:sp>
        <p:nvSpPr>
          <p:cNvPr id="736" name="Google Shape;736;p76"/>
          <p:cNvSpPr txBox="1"/>
          <p:nvPr/>
        </p:nvSpPr>
        <p:spPr>
          <a:xfrm>
            <a:off x="358925" y="140250"/>
            <a:ext cx="6821700" cy="52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5900"/>
              </a:buClr>
              <a:buFont typeface="Garamond"/>
              <a:buNone/>
            </a:pPr>
            <a:r>
              <a:rPr b="1" i="0" lang="es" sz="2800" u="none" cap="small" strike="noStrike">
                <a:solidFill>
                  <a:srgbClr val="38761D"/>
                </a:solidFill>
                <a:latin typeface="Garamond"/>
                <a:ea typeface="Garamond"/>
                <a:cs typeface="Garamond"/>
                <a:sym typeface="Garamond"/>
              </a:rPr>
              <a:t>Dominios de Banesco</a:t>
            </a:r>
            <a:endParaRPr b="1" i="0" sz="2800" u="none" cap="small" strike="noStrike">
              <a:solidFill>
                <a:srgbClr val="38761D"/>
              </a:solidFill>
              <a:latin typeface="Garamond"/>
              <a:ea typeface="Garamond"/>
              <a:cs typeface="Garamond"/>
              <a:sym typeface="Garamond"/>
            </a:endParaRPr>
          </a:p>
        </p:txBody>
      </p:sp>
      <p:pic>
        <p:nvPicPr>
          <p:cNvPr id="737" name="Google Shape;737;p76">
            <a:hlinkClick r:id="rId6"/>
          </p:cNvPr>
          <p:cNvPicPr preferRelativeResize="0"/>
          <p:nvPr/>
        </p:nvPicPr>
        <p:blipFill rotWithShape="1">
          <a:blip r:embed="rId7">
            <a:alphaModFix/>
          </a:blip>
          <a:srcRect b="0" l="0" r="0" t="0"/>
          <a:stretch/>
        </p:blipFill>
        <p:spPr>
          <a:xfrm>
            <a:off x="1907704" y="6087194"/>
            <a:ext cx="1114425" cy="438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descr="C:\Users\joseahernand\Desktop\Seguridad de la Información\Imagenes\si observas algo extraño comunicalo a seguridad.png" id="742" name="Google Shape;742;p77"/>
          <p:cNvPicPr preferRelativeResize="0"/>
          <p:nvPr/>
        </p:nvPicPr>
        <p:blipFill rotWithShape="1">
          <a:blip r:embed="rId3">
            <a:alphaModFix/>
          </a:blip>
          <a:srcRect b="0" l="0" r="0" t="0"/>
          <a:stretch/>
        </p:blipFill>
        <p:spPr>
          <a:xfrm>
            <a:off x="5914975" y="255240"/>
            <a:ext cx="2545457" cy="2545456"/>
          </a:xfrm>
          <a:prstGeom prst="rect">
            <a:avLst/>
          </a:prstGeom>
          <a:noFill/>
          <a:ln>
            <a:noFill/>
          </a:ln>
        </p:spPr>
      </p:pic>
      <p:sp>
        <p:nvSpPr>
          <p:cNvPr id="743" name="Google Shape;743;p77"/>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descr="C:\Users\joseahernand\Desktop\Seguridad de la Información\Imagenes\manten segura tu informacion.png" id="744" name="Google Shape;744;p77"/>
          <p:cNvPicPr preferRelativeResize="0"/>
          <p:nvPr/>
        </p:nvPicPr>
        <p:blipFill rotWithShape="1">
          <a:blip r:embed="rId4">
            <a:alphaModFix/>
          </a:blip>
          <a:srcRect b="0" l="0" r="0" t="0"/>
          <a:stretch/>
        </p:blipFill>
        <p:spPr>
          <a:xfrm>
            <a:off x="683569" y="260648"/>
            <a:ext cx="2520280" cy="2520280"/>
          </a:xfrm>
          <a:prstGeom prst="rect">
            <a:avLst/>
          </a:prstGeom>
          <a:noFill/>
          <a:ln>
            <a:noFill/>
          </a:ln>
        </p:spPr>
      </p:pic>
      <p:pic>
        <p:nvPicPr>
          <p:cNvPr id="745" name="Google Shape;745;p77"/>
          <p:cNvPicPr preferRelativeResize="0"/>
          <p:nvPr/>
        </p:nvPicPr>
        <p:blipFill rotWithShape="1">
          <a:blip r:embed="rId5">
            <a:alphaModFix/>
          </a:blip>
          <a:srcRect b="0" l="0" r="0" t="0"/>
          <a:stretch/>
        </p:blipFill>
        <p:spPr>
          <a:xfrm>
            <a:off x="3131840" y="2786061"/>
            <a:ext cx="2808312" cy="1071561"/>
          </a:xfrm>
          <a:prstGeom prst="rect">
            <a:avLst/>
          </a:prstGeom>
          <a:noFill/>
          <a:ln>
            <a:noFill/>
          </a:ln>
        </p:spPr>
      </p:pic>
      <p:pic>
        <p:nvPicPr>
          <p:cNvPr descr="C:\Users\joseahernand\Desktop\Seguridad de la Información\Imagenes\Navega seguro.png" id="746" name="Google Shape;746;p77"/>
          <p:cNvPicPr preferRelativeResize="0"/>
          <p:nvPr/>
        </p:nvPicPr>
        <p:blipFill rotWithShape="1">
          <a:blip r:embed="rId6">
            <a:alphaModFix/>
          </a:blip>
          <a:srcRect b="0" l="0" r="0" t="0"/>
          <a:stretch/>
        </p:blipFill>
        <p:spPr>
          <a:xfrm>
            <a:off x="5935019" y="3573016"/>
            <a:ext cx="2525413" cy="2525413"/>
          </a:xfrm>
          <a:prstGeom prst="rect">
            <a:avLst/>
          </a:prstGeom>
          <a:noFill/>
          <a:ln>
            <a:noFill/>
          </a:ln>
        </p:spPr>
      </p:pic>
      <p:pic>
        <p:nvPicPr>
          <p:cNvPr descr="C:\Users\joseahernand\Desktop\Seguridad de la Información\Imagenes\No compartas tu contraseña.png" id="747" name="Google Shape;747;p77"/>
          <p:cNvPicPr preferRelativeResize="0"/>
          <p:nvPr/>
        </p:nvPicPr>
        <p:blipFill rotWithShape="1">
          <a:blip r:embed="rId7">
            <a:alphaModFix/>
          </a:blip>
          <a:srcRect b="0" l="0" r="0" t="0"/>
          <a:stretch/>
        </p:blipFill>
        <p:spPr>
          <a:xfrm>
            <a:off x="683569" y="3639616"/>
            <a:ext cx="2525688" cy="2525688"/>
          </a:xfrm>
          <a:prstGeom prst="rect">
            <a:avLst/>
          </a:prstGeom>
          <a:noFill/>
          <a:ln>
            <a:noFill/>
          </a:ln>
        </p:spPr>
      </p:pic>
      <p:sp>
        <p:nvSpPr>
          <p:cNvPr id="748" name="Google Shape;748;p77"/>
          <p:cNvSpPr txBox="1"/>
          <p:nvPr/>
        </p:nvSpPr>
        <p:spPr>
          <a:xfrm>
            <a:off x="3209258" y="3857623"/>
            <a:ext cx="2705718" cy="978100"/>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1800" u="none" cap="none" strike="noStrike">
                <a:solidFill>
                  <a:srgbClr val="38761D"/>
                </a:solidFill>
                <a:latin typeface="Garamond"/>
                <a:ea typeface="Garamond"/>
                <a:cs typeface="Garamond"/>
                <a:sym typeface="Garamond"/>
              </a:rPr>
              <a:t>GRACIAS POR TU </a:t>
            </a:r>
            <a:endParaRPr/>
          </a:p>
          <a:p>
            <a:pPr indent="0" lvl="0" marL="0" marR="0" rtl="0" algn="ctr">
              <a:lnSpc>
                <a:spcPct val="110000"/>
              </a:lnSpc>
              <a:spcBef>
                <a:spcPts val="0"/>
              </a:spcBef>
              <a:spcAft>
                <a:spcPts val="0"/>
              </a:spcAft>
              <a:buClr>
                <a:srgbClr val="336699"/>
              </a:buClr>
              <a:buFont typeface="Verdana"/>
              <a:buNone/>
            </a:pPr>
            <a:r>
              <a:rPr b="1" i="0" lang="es" sz="1800" u="none" cap="none" strike="noStrike">
                <a:solidFill>
                  <a:srgbClr val="38761D"/>
                </a:solidFill>
                <a:latin typeface="Garamond"/>
                <a:ea typeface="Garamond"/>
                <a:cs typeface="Garamond"/>
                <a:sym typeface="Garamond"/>
              </a:rPr>
              <a:t>ATENCIÓN</a:t>
            </a:r>
            <a:endParaRPr b="1" i="0" sz="1800" u="none" cap="none" strike="noStrike">
              <a:solidFill>
                <a:srgbClr val="38761D"/>
              </a:solidFill>
              <a:latin typeface="Garamond"/>
              <a:ea typeface="Garamond"/>
              <a:cs typeface="Garamond"/>
              <a:sym typeface="Garamond"/>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nvSpPr>
        <p:spPr>
          <a:xfrm>
            <a:off x="991125" y="476672"/>
            <a:ext cx="7027800" cy="1152128"/>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3200" u="none" cap="none" strike="noStrike">
                <a:solidFill>
                  <a:srgbClr val="38761D"/>
                </a:solidFill>
                <a:latin typeface="Calibri"/>
                <a:ea typeface="Calibri"/>
                <a:cs typeface="Calibri"/>
                <a:sym typeface="Calibri"/>
              </a:rPr>
              <a:t>Video Relacionado a la Seguridad de la Información</a:t>
            </a:r>
            <a:endParaRPr b="1" i="0" sz="3200" u="none" cap="none" strike="noStrike">
              <a:solidFill>
                <a:srgbClr val="38761D"/>
              </a:solidFill>
              <a:latin typeface="Calibri"/>
              <a:ea typeface="Calibri"/>
              <a:cs typeface="Calibri"/>
              <a:sym typeface="Calibri"/>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7"/>
          <p:cNvSpPr txBox="1"/>
          <p:nvPr/>
        </p:nvSpPr>
        <p:spPr>
          <a:xfrm>
            <a:off x="1147653" y="1772816"/>
            <a:ext cx="7027800" cy="797399"/>
          </a:xfrm>
          <a:prstGeom prst="rect">
            <a:avLst/>
          </a:prstGeom>
          <a:noFill/>
          <a:ln>
            <a:noFill/>
          </a:ln>
        </p:spPr>
        <p:txBody>
          <a:bodyPr anchorCtr="0" anchor="t" bIns="91425" lIns="91425" spcFirstLastPara="1" rIns="91425" wrap="square" tIns="91425">
            <a:noAutofit/>
          </a:bodyPr>
          <a:lstStyle/>
          <a:p>
            <a:pPr indent="0" lvl="0" marL="0" marR="0" rtl="0" algn="ctr">
              <a:lnSpc>
                <a:spcPct val="110000"/>
              </a:lnSpc>
              <a:spcBef>
                <a:spcPts val="0"/>
              </a:spcBef>
              <a:spcAft>
                <a:spcPts val="0"/>
              </a:spcAft>
              <a:buClr>
                <a:srgbClr val="336699"/>
              </a:buClr>
              <a:buFont typeface="Verdana"/>
              <a:buNone/>
            </a:pPr>
            <a:r>
              <a:rPr b="1" i="0" lang="es" sz="2400" u="sng" cap="none" strike="noStrike">
                <a:solidFill>
                  <a:schemeClr val="hlink"/>
                </a:solidFill>
                <a:latin typeface="Calibri"/>
                <a:ea typeface="Calibri"/>
                <a:cs typeface="Calibri"/>
                <a:sym typeface="Calibri"/>
                <a:hlinkClick r:id="rId3"/>
              </a:rPr>
              <a:t>PHISHING</a:t>
            </a:r>
            <a:endParaRPr b="1" i="0" sz="2400" u="none" cap="none" strike="noStrike">
              <a:solidFill>
                <a:srgbClr val="38761D"/>
              </a:solidFill>
              <a:latin typeface="Calibri"/>
              <a:ea typeface="Calibri"/>
              <a:cs typeface="Calibri"/>
              <a:sym typeface="Calibri"/>
            </a:endParaRPr>
          </a:p>
          <a:p>
            <a:pPr indent="0" lvl="0" marL="0" marR="0" rtl="0" algn="ctr">
              <a:lnSpc>
                <a:spcPct val="110000"/>
              </a:lnSpc>
              <a:spcBef>
                <a:spcPts val="720"/>
              </a:spcBef>
              <a:spcAft>
                <a:spcPts val="0"/>
              </a:spcAft>
              <a:buClr>
                <a:srgbClr val="336699"/>
              </a:buClr>
              <a:buFont typeface="Verdana"/>
              <a:buNone/>
            </a:pPr>
            <a:r>
              <a:t/>
            </a:r>
            <a:endParaRPr b="1" i="0" sz="3200" u="none" cap="none" strike="noStrike">
              <a:solidFill>
                <a:srgbClr val="38761D"/>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37">
            <a:hlinkClick r:id="rId4"/>
          </p:cNvPr>
          <p:cNvPicPr preferRelativeResize="0"/>
          <p:nvPr/>
        </p:nvPicPr>
        <p:blipFill rotWithShape="1">
          <a:blip r:embed="rId5">
            <a:alphaModFix/>
          </a:blip>
          <a:srcRect b="0" l="0" r="0" t="0"/>
          <a:stretch/>
        </p:blipFill>
        <p:spPr>
          <a:xfrm>
            <a:off x="3275856" y="2492896"/>
            <a:ext cx="2808312" cy="3415547"/>
          </a:xfrm>
          <a:prstGeom prst="rect">
            <a:avLst/>
          </a:prstGeom>
          <a:noFill/>
          <a:ln>
            <a:noFill/>
          </a:ln>
        </p:spPr>
      </p:pic>
      <p:sp>
        <p:nvSpPr>
          <p:cNvPr id="254" name="Google Shape;254;p37"/>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55" name="Google Shape;255;p37"/>
          <p:cNvPicPr preferRelativeResize="0"/>
          <p:nvPr/>
        </p:nvPicPr>
        <p:blipFill rotWithShape="1">
          <a:blip r:embed="rId6">
            <a:alphaModFix/>
          </a:blip>
          <a:srcRect b="0" l="0" r="0" t="0"/>
          <a:stretch/>
        </p:blipFill>
        <p:spPr>
          <a:xfrm>
            <a:off x="59725" y="5997575"/>
            <a:ext cx="1609799" cy="72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idx="4294967295"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Conceptos Básicos</a:t>
            </a:r>
            <a:endParaRPr/>
          </a:p>
        </p:txBody>
      </p:sp>
      <p:pic>
        <p:nvPicPr>
          <p:cNvPr id="261" name="Google Shape;261;p38"/>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262" name="Google Shape;262;p38"/>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pic>
        <p:nvPicPr>
          <p:cNvPr id="263" name="Google Shape;263;p38"/>
          <p:cNvPicPr preferRelativeResize="0"/>
          <p:nvPr/>
        </p:nvPicPr>
        <p:blipFill rotWithShape="1">
          <a:blip r:embed="rId4">
            <a:alphaModFix/>
          </a:blip>
          <a:srcRect b="0" l="0" r="0" t="0"/>
          <a:stretch/>
        </p:blipFill>
        <p:spPr>
          <a:xfrm>
            <a:off x="5508104" y="2204864"/>
            <a:ext cx="2928847" cy="2416299"/>
          </a:xfrm>
          <a:prstGeom prst="rect">
            <a:avLst/>
          </a:prstGeom>
          <a:noFill/>
          <a:ln>
            <a:noFill/>
          </a:ln>
        </p:spPr>
      </p:pic>
      <p:sp>
        <p:nvSpPr>
          <p:cNvPr id="264" name="Google Shape;264;p38"/>
          <p:cNvSpPr/>
          <p:nvPr/>
        </p:nvSpPr>
        <p:spPr>
          <a:xfrm>
            <a:off x="1187624" y="2060848"/>
            <a:ext cx="2016224" cy="1296144"/>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5" name="Google Shape;265;p38"/>
          <p:cNvSpPr/>
          <p:nvPr/>
        </p:nvSpPr>
        <p:spPr>
          <a:xfrm>
            <a:off x="3275856" y="3429000"/>
            <a:ext cx="2016224" cy="1296144"/>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6" name="Google Shape;266;p38"/>
          <p:cNvSpPr/>
          <p:nvPr/>
        </p:nvSpPr>
        <p:spPr>
          <a:xfrm>
            <a:off x="1187624" y="3429000"/>
            <a:ext cx="2016224" cy="1296144"/>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7" name="Google Shape;267;p38"/>
          <p:cNvSpPr/>
          <p:nvPr/>
        </p:nvSpPr>
        <p:spPr>
          <a:xfrm>
            <a:off x="3275856" y="2060848"/>
            <a:ext cx="2016224" cy="1296144"/>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8" name="Google Shape;268;p38"/>
          <p:cNvSpPr/>
          <p:nvPr/>
        </p:nvSpPr>
        <p:spPr>
          <a:xfrm>
            <a:off x="1979712" y="3140968"/>
            <a:ext cx="2592288" cy="576064"/>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9" name="Google Shape;269;p38"/>
          <p:cNvSpPr txBox="1"/>
          <p:nvPr/>
        </p:nvSpPr>
        <p:spPr>
          <a:xfrm>
            <a:off x="1979712" y="3212976"/>
            <a:ext cx="259228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5"/>
              </a:rPr>
              <a:t>Información Sensible</a:t>
            </a:r>
            <a:endParaRPr b="1" i="0" sz="1800" u="none" cap="none" strike="noStrike">
              <a:solidFill>
                <a:srgbClr val="000000"/>
              </a:solidFill>
              <a:latin typeface="Comic Sans MS"/>
              <a:ea typeface="Comic Sans MS"/>
              <a:cs typeface="Comic Sans MS"/>
              <a:sym typeface="Comic Sans MS"/>
            </a:endParaRPr>
          </a:p>
        </p:txBody>
      </p:sp>
      <p:sp>
        <p:nvSpPr>
          <p:cNvPr id="270" name="Google Shape;270;p38"/>
          <p:cNvSpPr txBox="1"/>
          <p:nvPr/>
        </p:nvSpPr>
        <p:spPr>
          <a:xfrm>
            <a:off x="3275856" y="2204864"/>
            <a:ext cx="2016224"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6"/>
              </a:rPr>
              <a:t>Perdida Accidental de la Información</a:t>
            </a:r>
            <a:endParaRPr b="1" i="0" sz="1800" u="none" cap="none" strike="noStrike">
              <a:solidFill>
                <a:srgbClr val="000000"/>
              </a:solidFill>
              <a:latin typeface="Comic Sans MS"/>
              <a:ea typeface="Comic Sans MS"/>
              <a:cs typeface="Comic Sans MS"/>
              <a:sym typeface="Comic Sans MS"/>
            </a:endParaRPr>
          </a:p>
        </p:txBody>
      </p:sp>
      <p:sp>
        <p:nvSpPr>
          <p:cNvPr id="271" name="Google Shape;271;p38"/>
          <p:cNvSpPr txBox="1"/>
          <p:nvPr/>
        </p:nvSpPr>
        <p:spPr>
          <a:xfrm>
            <a:off x="1187624" y="2411596"/>
            <a:ext cx="2016224"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7"/>
              </a:rPr>
              <a:t>Información</a:t>
            </a:r>
            <a:endParaRPr b="1" i="0" sz="1800" u="none" cap="none" strike="noStrike">
              <a:solidFill>
                <a:srgbClr val="000000"/>
              </a:solidFill>
              <a:latin typeface="Comic Sans MS"/>
              <a:ea typeface="Comic Sans MS"/>
              <a:cs typeface="Comic Sans MS"/>
              <a:sym typeface="Comic Sans MS"/>
            </a:endParaRPr>
          </a:p>
        </p:txBody>
      </p:sp>
      <p:sp>
        <p:nvSpPr>
          <p:cNvPr id="272" name="Google Shape;272;p38"/>
          <p:cNvSpPr txBox="1"/>
          <p:nvPr/>
        </p:nvSpPr>
        <p:spPr>
          <a:xfrm>
            <a:off x="3289303" y="3789040"/>
            <a:ext cx="2016224"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8"/>
              </a:rPr>
              <a:t>Robo de Información</a:t>
            </a:r>
            <a:endParaRPr b="1" i="0" sz="1800" u="none" cap="none" strike="noStrike">
              <a:solidFill>
                <a:srgbClr val="000000"/>
              </a:solidFill>
              <a:latin typeface="Comic Sans MS"/>
              <a:ea typeface="Comic Sans MS"/>
              <a:cs typeface="Comic Sans MS"/>
              <a:sym typeface="Comic Sans MS"/>
            </a:endParaRPr>
          </a:p>
        </p:txBody>
      </p:sp>
      <p:sp>
        <p:nvSpPr>
          <p:cNvPr id="273" name="Google Shape;273;p38"/>
          <p:cNvSpPr txBox="1"/>
          <p:nvPr/>
        </p:nvSpPr>
        <p:spPr>
          <a:xfrm>
            <a:off x="1187624" y="3793941"/>
            <a:ext cx="2016224"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omic Sans MS"/>
              <a:buNone/>
            </a:pPr>
            <a:r>
              <a:rPr b="1" i="0" lang="es" sz="1800" u="sng" cap="none" strike="noStrike">
                <a:solidFill>
                  <a:schemeClr val="hlink"/>
                </a:solidFill>
                <a:latin typeface="Comic Sans MS"/>
                <a:ea typeface="Comic Sans MS"/>
                <a:cs typeface="Comic Sans MS"/>
                <a:sym typeface="Comic Sans MS"/>
                <a:hlinkClick r:id="rId9"/>
              </a:rPr>
              <a:t>Cambio de destino</a:t>
            </a:r>
            <a:endParaRPr b="1" i="0" sz="18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9"/>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279" name="Google Shape;279;p39"/>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280" name="Google Shape;280;p39"/>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Información</a:t>
            </a:r>
            <a:endParaRPr b="1" i="0" sz="3200" u="none" cap="small" strike="noStrike">
              <a:solidFill>
                <a:srgbClr val="38761D"/>
              </a:solidFill>
              <a:latin typeface="Garamond"/>
              <a:ea typeface="Garamond"/>
              <a:cs typeface="Garamond"/>
              <a:sym typeface="Garamond"/>
            </a:endParaRPr>
          </a:p>
        </p:txBody>
      </p:sp>
      <p:pic>
        <p:nvPicPr>
          <p:cNvPr id="281" name="Google Shape;281;p39"/>
          <p:cNvPicPr preferRelativeResize="0"/>
          <p:nvPr/>
        </p:nvPicPr>
        <p:blipFill rotWithShape="1">
          <a:blip r:embed="rId4">
            <a:alphaModFix/>
          </a:blip>
          <a:srcRect b="0" l="0" r="0" t="0"/>
          <a:stretch/>
        </p:blipFill>
        <p:spPr>
          <a:xfrm>
            <a:off x="1259632" y="2636912"/>
            <a:ext cx="3248025" cy="2590800"/>
          </a:xfrm>
          <a:prstGeom prst="rect">
            <a:avLst/>
          </a:prstGeom>
          <a:noFill/>
          <a:ln>
            <a:noFill/>
          </a:ln>
        </p:spPr>
      </p:pic>
      <p:pic>
        <p:nvPicPr>
          <p:cNvPr id="282" name="Google Shape;282;p39"/>
          <p:cNvPicPr preferRelativeResize="0"/>
          <p:nvPr/>
        </p:nvPicPr>
        <p:blipFill rotWithShape="1">
          <a:blip r:embed="rId5">
            <a:alphaModFix/>
          </a:blip>
          <a:srcRect b="0" l="0" r="0" t="0"/>
          <a:stretch/>
        </p:blipFill>
        <p:spPr>
          <a:xfrm>
            <a:off x="4531806" y="2666925"/>
            <a:ext cx="3261452" cy="3078411"/>
          </a:xfrm>
          <a:prstGeom prst="rect">
            <a:avLst/>
          </a:prstGeom>
          <a:noFill/>
          <a:ln>
            <a:noFill/>
          </a:ln>
        </p:spPr>
      </p:pic>
      <p:pic>
        <p:nvPicPr>
          <p:cNvPr id="283" name="Google Shape;283;p39">
            <a:hlinkClick r:id="rId6"/>
          </p:cNvPr>
          <p:cNvPicPr preferRelativeResize="0"/>
          <p:nvPr/>
        </p:nvPicPr>
        <p:blipFill rotWithShape="1">
          <a:blip r:embed="rId7">
            <a:alphaModFix/>
          </a:blip>
          <a:srcRect b="0" l="0" r="0" t="0"/>
          <a:stretch/>
        </p:blipFill>
        <p:spPr>
          <a:xfrm>
            <a:off x="383649" y="5301208"/>
            <a:ext cx="1285875" cy="609600"/>
          </a:xfrm>
          <a:prstGeom prst="rect">
            <a:avLst/>
          </a:prstGeom>
          <a:noFill/>
          <a:ln>
            <a:noFill/>
          </a:ln>
        </p:spPr>
      </p:pic>
      <p:sp>
        <p:nvSpPr>
          <p:cNvPr id="284" name="Google Shape;284;p39"/>
          <p:cNvSpPr txBox="1"/>
          <p:nvPr/>
        </p:nvSpPr>
        <p:spPr>
          <a:xfrm>
            <a:off x="498376" y="1417637"/>
            <a:ext cx="8147248" cy="64633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Font typeface="Arial"/>
              <a:buNone/>
            </a:pPr>
            <a:r>
              <a:rPr b="0" i="0" lang="es" sz="1800" u="none" cap="none" strike="noStrike">
                <a:solidFill>
                  <a:srgbClr val="000000"/>
                </a:solidFill>
                <a:latin typeface="Arial"/>
                <a:ea typeface="Arial"/>
                <a:cs typeface="Arial"/>
                <a:sym typeface="Arial"/>
              </a:rPr>
              <a:t>Es un conjunto de datos ordenados y relacionados que luego de ser procesados generan conocimiento  respecto a una entidad, persona o cosa.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0"/>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290" name="Google Shape;290;p40"/>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291" name="Google Shape;291;p40"/>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Perdida Accidental de la Información</a:t>
            </a:r>
            <a:endParaRPr b="1" i="0" sz="3200" u="none" cap="small" strike="noStrike">
              <a:solidFill>
                <a:srgbClr val="38761D"/>
              </a:solidFill>
              <a:latin typeface="Garamond"/>
              <a:ea typeface="Garamond"/>
              <a:cs typeface="Garamond"/>
              <a:sym typeface="Garamond"/>
            </a:endParaRPr>
          </a:p>
        </p:txBody>
      </p:sp>
      <p:pic>
        <p:nvPicPr>
          <p:cNvPr id="292" name="Google Shape;292;p40">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sp>
        <p:nvSpPr>
          <p:cNvPr id="293" name="Google Shape;293;p40"/>
          <p:cNvSpPr txBox="1"/>
          <p:nvPr/>
        </p:nvSpPr>
        <p:spPr>
          <a:xfrm>
            <a:off x="350550" y="1417637"/>
            <a:ext cx="4653498" cy="3307507"/>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294" name="Google Shape;294;p40"/>
          <p:cNvPicPr preferRelativeResize="0"/>
          <p:nvPr/>
        </p:nvPicPr>
        <p:blipFill rotWithShape="1">
          <a:blip r:embed="rId6">
            <a:alphaModFix/>
          </a:blip>
          <a:srcRect b="0" l="0" r="0" t="0"/>
          <a:stretch/>
        </p:blipFill>
        <p:spPr>
          <a:xfrm>
            <a:off x="2255008" y="1417637"/>
            <a:ext cx="5053296" cy="4407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1"/>
          <p:cNvPicPr preferRelativeResize="0"/>
          <p:nvPr/>
        </p:nvPicPr>
        <p:blipFill rotWithShape="1">
          <a:blip r:embed="rId3">
            <a:alphaModFix/>
          </a:blip>
          <a:srcRect b="0" l="0" r="0" t="0"/>
          <a:stretch/>
        </p:blipFill>
        <p:spPr>
          <a:xfrm>
            <a:off x="59725" y="5997575"/>
            <a:ext cx="1609799" cy="723900"/>
          </a:xfrm>
          <a:prstGeom prst="rect">
            <a:avLst/>
          </a:prstGeom>
          <a:noFill/>
          <a:ln>
            <a:noFill/>
          </a:ln>
        </p:spPr>
      </p:pic>
      <p:sp>
        <p:nvSpPr>
          <p:cNvPr id="300" name="Google Shape;300;p41"/>
          <p:cNvSpPr txBox="1"/>
          <p:nvPr/>
        </p:nvSpPr>
        <p:spPr>
          <a:xfrm>
            <a:off x="7271050" y="6015725"/>
            <a:ext cx="1631398" cy="7337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0000"/>
              </a:buClr>
              <a:buFont typeface="Arial"/>
              <a:buNone/>
            </a:pPr>
            <a:r>
              <a:rPr b="1" i="0" lang="es" sz="1800" u="none" cap="none" strike="noStrike">
                <a:solidFill>
                  <a:srgbClr val="FF0000"/>
                </a:solidFill>
                <a:latin typeface="Arial"/>
                <a:ea typeface="Arial"/>
                <a:cs typeface="Arial"/>
                <a:sym typeface="Arial"/>
              </a:rPr>
              <a:t>Uso Interno</a:t>
            </a:r>
            <a:endParaRPr/>
          </a:p>
          <a:p>
            <a:pPr indent="0" lvl="0" marL="0" marR="0" rtl="0" algn="l">
              <a:lnSpc>
                <a:spcPct val="115000"/>
              </a:lnSpc>
              <a:spcBef>
                <a:spcPts val="0"/>
              </a:spcBef>
              <a:spcAft>
                <a:spcPts val="0"/>
              </a:spcAft>
              <a:buClr>
                <a:srgbClr val="000000"/>
              </a:buClr>
              <a:buFont typeface="Arial"/>
              <a:buNone/>
            </a:pPr>
            <a:r>
              <a:t/>
            </a:r>
            <a:endParaRPr b="1" i="0" sz="1800" u="none" cap="none" strike="noStrike">
              <a:solidFill>
                <a:srgbClr val="FF0000"/>
              </a:solidFill>
              <a:latin typeface="Arial"/>
              <a:ea typeface="Arial"/>
              <a:cs typeface="Arial"/>
              <a:sym typeface="Arial"/>
            </a:endParaRPr>
          </a:p>
        </p:txBody>
      </p:sp>
      <p:sp>
        <p:nvSpPr>
          <p:cNvPr id="301" name="Google Shape;301;p41"/>
          <p:cNvSpPr txBox="1"/>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75000"/>
              </a:lnSpc>
              <a:spcBef>
                <a:spcPts val="0"/>
              </a:spcBef>
              <a:spcAft>
                <a:spcPts val="0"/>
              </a:spcAft>
              <a:buClr>
                <a:srgbClr val="005900"/>
              </a:buClr>
              <a:buFont typeface="Garamond"/>
              <a:buNone/>
            </a:pPr>
            <a:r>
              <a:rPr b="1" i="0" lang="es" sz="3200" u="none" cap="small" strike="noStrike">
                <a:solidFill>
                  <a:srgbClr val="38761D"/>
                </a:solidFill>
                <a:latin typeface="Garamond"/>
                <a:ea typeface="Garamond"/>
                <a:cs typeface="Garamond"/>
                <a:sym typeface="Garamond"/>
              </a:rPr>
              <a:t>Cambio de destino</a:t>
            </a:r>
            <a:endParaRPr b="1" i="0" sz="3200" u="none" cap="small" strike="noStrike">
              <a:solidFill>
                <a:srgbClr val="38761D"/>
              </a:solidFill>
              <a:latin typeface="Garamond"/>
              <a:ea typeface="Garamond"/>
              <a:cs typeface="Garamond"/>
              <a:sym typeface="Garamond"/>
            </a:endParaRPr>
          </a:p>
        </p:txBody>
      </p:sp>
      <p:pic>
        <p:nvPicPr>
          <p:cNvPr id="302" name="Google Shape;302;p41">
            <a:hlinkClick r:id="rId4"/>
          </p:cNvPr>
          <p:cNvPicPr preferRelativeResize="0"/>
          <p:nvPr/>
        </p:nvPicPr>
        <p:blipFill rotWithShape="1">
          <a:blip r:embed="rId5">
            <a:alphaModFix/>
          </a:blip>
          <a:srcRect b="0" l="0" r="0" t="0"/>
          <a:stretch/>
        </p:blipFill>
        <p:spPr>
          <a:xfrm>
            <a:off x="383649" y="5301208"/>
            <a:ext cx="1285875" cy="609600"/>
          </a:xfrm>
          <a:prstGeom prst="rect">
            <a:avLst/>
          </a:prstGeom>
          <a:noFill/>
          <a:ln>
            <a:noFill/>
          </a:ln>
        </p:spPr>
      </p:pic>
      <p:pic>
        <p:nvPicPr>
          <p:cNvPr id="303" name="Google Shape;303;p41"/>
          <p:cNvPicPr preferRelativeResize="0"/>
          <p:nvPr/>
        </p:nvPicPr>
        <p:blipFill rotWithShape="1">
          <a:blip r:embed="rId6">
            <a:alphaModFix/>
          </a:blip>
          <a:srcRect b="0" l="0" r="0" t="0"/>
          <a:stretch/>
        </p:blipFill>
        <p:spPr>
          <a:xfrm>
            <a:off x="5405238" y="1556792"/>
            <a:ext cx="2623146" cy="3464675"/>
          </a:xfrm>
          <a:prstGeom prst="rect">
            <a:avLst/>
          </a:prstGeom>
          <a:noFill/>
          <a:ln>
            <a:noFill/>
          </a:ln>
        </p:spPr>
      </p:pic>
      <p:sp>
        <p:nvSpPr>
          <p:cNvPr id="304" name="Google Shape;304;p41"/>
          <p:cNvSpPr txBox="1"/>
          <p:nvPr/>
        </p:nvSpPr>
        <p:spPr>
          <a:xfrm>
            <a:off x="59725" y="1417637"/>
            <a:ext cx="4944323" cy="1257709"/>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rgbClr val="143053"/>
              </a:buClr>
              <a:buFont typeface="Helvetica Neue"/>
              <a:buNone/>
            </a:pPr>
            <a:r>
              <a:rPr b="0" i="0" lang="es" sz="1800" u="none" cap="none" strike="noStrike">
                <a:solidFill>
                  <a:srgbClr val="000000"/>
                </a:solidFill>
                <a:latin typeface="Arial"/>
                <a:ea typeface="Arial"/>
                <a:cs typeface="Arial"/>
                <a:sym typeface="Arial"/>
              </a:rPr>
              <a:t>	Es cuando dirigimos información sensible a un destinatario que no sea el correcto.</a:t>
            </a:r>
            <a:endParaRPr/>
          </a:p>
          <a:p>
            <a:pPr indent="-228600" lvl="0" marL="342900" marR="0" rtl="0" algn="l">
              <a:lnSpc>
                <a:spcPct val="100000"/>
              </a:lnSpc>
              <a:spcBef>
                <a:spcPts val="0"/>
              </a:spcBef>
              <a:spcAft>
                <a:spcPts val="0"/>
              </a:spcAft>
              <a:buClr>
                <a:srgbClr val="143053"/>
              </a:buClr>
              <a:buFont typeface="Helvetica Neue"/>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143053"/>
              </a:buClr>
              <a:buFont typeface="Helvetica Neue"/>
              <a:buNone/>
            </a:pPr>
            <a:r>
              <a:rPr b="1" i="1" lang="es" sz="1400" u="none" cap="none" strike="noStrike">
                <a:solidFill>
                  <a:srgbClr val="000000"/>
                </a:solidFill>
                <a:latin typeface="Arial"/>
                <a:ea typeface="Arial"/>
                <a:cs typeface="Arial"/>
                <a:sym typeface="Arial"/>
              </a:rPr>
              <a:t>		</a:t>
            </a:r>
            <a:endParaRPr b="1" i="1" sz="1400" u="none" cap="none" strike="noStrike">
              <a:solidFill>
                <a:srgbClr val="000000"/>
              </a:solidFill>
              <a:latin typeface="Arial"/>
              <a:ea typeface="Arial"/>
              <a:cs typeface="Arial"/>
              <a:sym typeface="Arial"/>
            </a:endParaRPr>
          </a:p>
        </p:txBody>
      </p:sp>
      <p:sp>
        <p:nvSpPr>
          <p:cNvPr id="305" name="Google Shape;305;p41"/>
          <p:cNvSpPr txBox="1"/>
          <p:nvPr/>
        </p:nvSpPr>
        <p:spPr>
          <a:xfrm>
            <a:off x="148440" y="2545270"/>
            <a:ext cx="4766891" cy="1143936"/>
          </a:xfrm>
          <a:prstGeom prst="rect">
            <a:avLst/>
          </a:prstGeom>
          <a:noFill/>
          <a:ln>
            <a:noFill/>
          </a:ln>
        </p:spPr>
        <p:txBody>
          <a:bodyPr anchorCtr="0" anchor="t" bIns="91425" lIns="91425" spcFirstLastPara="1" rIns="91425" wrap="square" tIns="91425">
            <a:noAutofit/>
          </a:bodyPr>
          <a:lstStyle/>
          <a:p>
            <a:pPr indent="-228600" lvl="0" marL="342900" marR="0" rtl="0" algn="just">
              <a:lnSpc>
                <a:spcPct val="100000"/>
              </a:lnSpc>
              <a:spcBef>
                <a:spcPts val="0"/>
              </a:spcBef>
              <a:spcAft>
                <a:spcPts val="0"/>
              </a:spcAft>
              <a:buClr>
                <a:srgbClr val="143053"/>
              </a:buClr>
              <a:buFont typeface="Helvetica Neue"/>
              <a:buNone/>
            </a:pPr>
            <a:r>
              <a:rPr b="0" i="1" lang="es" sz="1400" u="none" cap="none" strike="noStrike">
                <a:solidFill>
                  <a:srgbClr val="FF0000"/>
                </a:solidFill>
                <a:latin typeface="Arial"/>
                <a:ea typeface="Arial"/>
                <a:cs typeface="Arial"/>
                <a:sym typeface="Arial"/>
              </a:rPr>
              <a:t>	Ejemplo: Remitir un correo con información sensible a un tercero que se llame igual que la persona correcta a la que debemos remitir la información.</a:t>
            </a:r>
            <a:endParaRPr b="0" i="1" sz="1400" u="none" cap="none" strike="noStrike">
              <a:solidFill>
                <a:srgbClr val="FF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BANESCO plantilla POT marzo 2013">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NESCO plantilla POT marzo 2013">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